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8" r:id="rId3"/>
    <p:sldId id="290" r:id="rId4"/>
    <p:sldId id="259" r:id="rId5"/>
    <p:sldId id="266" r:id="rId6"/>
    <p:sldId id="260" r:id="rId7"/>
    <p:sldId id="280" r:id="rId8"/>
    <p:sldId id="281" r:id="rId9"/>
    <p:sldId id="267" r:id="rId10"/>
    <p:sldId id="275" r:id="rId11"/>
    <p:sldId id="282" r:id="rId12"/>
    <p:sldId id="284" r:id="rId13"/>
    <p:sldId id="286" r:id="rId14"/>
    <p:sldId id="288" r:id="rId15"/>
    <p:sldId id="289" r:id="rId16"/>
    <p:sldId id="273" r:id="rId17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0" d="100"/>
          <a:sy n="60" d="100"/>
        </p:scale>
        <p:origin x="-2760" y="186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AF108B-4E6F-4848-B72E-449CD70D41A8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A3B6DAD3-3997-4D42-B320-420DB64B8722}">
      <dgm:prSet phldrT="[Text]"/>
      <dgm:spPr/>
      <dgm:t>
        <a:bodyPr/>
        <a:lstStyle/>
        <a:p>
          <a:r>
            <a:rPr lang="en-IN"/>
            <a:t>Competition culture</a:t>
          </a:r>
        </a:p>
      </dgm:t>
    </dgm:pt>
    <dgm:pt modelId="{ED1D4196-62CC-4F26-8130-358297EC6506}" type="parTrans" cxnId="{7B2194F5-064E-4A9F-B269-7DFAABF7F691}">
      <dgm:prSet/>
      <dgm:spPr/>
      <dgm:t>
        <a:bodyPr/>
        <a:lstStyle/>
        <a:p>
          <a:endParaRPr lang="en-IN"/>
        </a:p>
      </dgm:t>
    </dgm:pt>
    <dgm:pt modelId="{47CFA681-C550-4992-A1A7-94246557E806}" type="sibTrans" cxnId="{7B2194F5-064E-4A9F-B269-7DFAABF7F691}">
      <dgm:prSet/>
      <dgm:spPr/>
      <dgm:t>
        <a:bodyPr/>
        <a:lstStyle/>
        <a:p>
          <a:endParaRPr lang="en-IN"/>
        </a:p>
      </dgm:t>
    </dgm:pt>
    <dgm:pt modelId="{180E5046-AD82-40F9-A48A-0FDBA311DE6A}">
      <dgm:prSet phldrT="[Text]"/>
      <dgm:spPr/>
      <dgm:t>
        <a:bodyPr/>
        <a:lstStyle/>
        <a:p>
          <a:r>
            <a:rPr lang="en-IN" dirty="0"/>
            <a:t>Existence of competition law</a:t>
          </a:r>
        </a:p>
      </dgm:t>
    </dgm:pt>
    <dgm:pt modelId="{F8EAF602-72C1-4DA6-91A6-AAA9AB414326}" type="parTrans" cxnId="{DEC41D1A-823A-43EE-BE4F-DD3C8638B343}">
      <dgm:prSet/>
      <dgm:spPr/>
      <dgm:t>
        <a:bodyPr/>
        <a:lstStyle/>
        <a:p>
          <a:endParaRPr lang="en-IN"/>
        </a:p>
      </dgm:t>
    </dgm:pt>
    <dgm:pt modelId="{C4BFCC5F-5203-4A66-BDA9-6FFFA91C0387}" type="sibTrans" cxnId="{DEC41D1A-823A-43EE-BE4F-DD3C8638B343}">
      <dgm:prSet/>
      <dgm:spPr/>
      <dgm:t>
        <a:bodyPr/>
        <a:lstStyle/>
        <a:p>
          <a:endParaRPr lang="en-IN"/>
        </a:p>
      </dgm:t>
    </dgm:pt>
    <dgm:pt modelId="{E2F4B8E7-C5F7-4AAF-B5EA-C4D15B6CAAAD}">
      <dgm:prSet phldrT="[Text]"/>
      <dgm:spPr/>
      <dgm:t>
        <a:bodyPr/>
        <a:lstStyle/>
        <a:p>
          <a:r>
            <a:rPr lang="en-IN" dirty="0"/>
            <a:t>Resolution of cases</a:t>
          </a:r>
        </a:p>
      </dgm:t>
    </dgm:pt>
    <dgm:pt modelId="{D284397A-B110-4B66-B7D0-DABA887B750C}" type="parTrans" cxnId="{6A4E52A1-51CC-43B2-A706-21965FBF8E31}">
      <dgm:prSet/>
      <dgm:spPr/>
      <dgm:t>
        <a:bodyPr/>
        <a:lstStyle/>
        <a:p>
          <a:endParaRPr lang="en-IN"/>
        </a:p>
      </dgm:t>
    </dgm:pt>
    <dgm:pt modelId="{32DCD782-0762-4765-BA5B-0CACDFA0A02B}" type="sibTrans" cxnId="{6A4E52A1-51CC-43B2-A706-21965FBF8E31}">
      <dgm:prSet/>
      <dgm:spPr/>
      <dgm:t>
        <a:bodyPr/>
        <a:lstStyle/>
        <a:p>
          <a:endParaRPr lang="en-IN"/>
        </a:p>
      </dgm:t>
    </dgm:pt>
    <dgm:pt modelId="{69619281-FE84-42AD-8BF9-76FEFCC9C2E4}">
      <dgm:prSet phldrT="[Text]"/>
      <dgm:spPr/>
      <dgm:t>
        <a:bodyPr/>
        <a:lstStyle/>
        <a:p>
          <a:r>
            <a:rPr lang="en-IN"/>
            <a:t>Skilled professionals </a:t>
          </a:r>
        </a:p>
      </dgm:t>
    </dgm:pt>
    <dgm:pt modelId="{D51F95A7-0B12-4746-A9AE-C773142F101E}" type="parTrans" cxnId="{6694D8D8-1C0D-4662-9004-3647B4156379}">
      <dgm:prSet/>
      <dgm:spPr/>
      <dgm:t>
        <a:bodyPr/>
        <a:lstStyle/>
        <a:p>
          <a:endParaRPr lang="en-IN"/>
        </a:p>
      </dgm:t>
    </dgm:pt>
    <dgm:pt modelId="{E4D4B17B-1BF4-4E32-916F-C83CBC91CD1D}" type="sibTrans" cxnId="{6694D8D8-1C0D-4662-9004-3647B4156379}">
      <dgm:prSet/>
      <dgm:spPr/>
      <dgm:t>
        <a:bodyPr/>
        <a:lstStyle/>
        <a:p>
          <a:endParaRPr lang="en-IN"/>
        </a:p>
      </dgm:t>
    </dgm:pt>
    <dgm:pt modelId="{05F2E9BA-030A-41E0-A31F-3955850A4727}">
      <dgm:prSet phldrT="[Text]"/>
      <dgm:spPr/>
      <dgm:t>
        <a:bodyPr/>
        <a:lstStyle/>
        <a:p>
          <a:r>
            <a:rPr lang="en-IN"/>
            <a:t>Public awareness</a:t>
          </a:r>
        </a:p>
      </dgm:t>
    </dgm:pt>
    <dgm:pt modelId="{57295C08-7172-4A24-8E62-0AA7DB04DC64}" type="parTrans" cxnId="{77D27089-6A77-4F5E-9FC2-BC1FE1E327C0}">
      <dgm:prSet/>
      <dgm:spPr/>
      <dgm:t>
        <a:bodyPr/>
        <a:lstStyle/>
        <a:p>
          <a:endParaRPr lang="en-IN"/>
        </a:p>
      </dgm:t>
    </dgm:pt>
    <dgm:pt modelId="{62BF2CB4-CD52-48BC-9BCE-62F096293361}" type="sibTrans" cxnId="{77D27089-6A77-4F5E-9FC2-BC1FE1E327C0}">
      <dgm:prSet/>
      <dgm:spPr/>
      <dgm:t>
        <a:bodyPr/>
        <a:lstStyle/>
        <a:p>
          <a:endParaRPr lang="en-IN"/>
        </a:p>
      </dgm:t>
    </dgm:pt>
    <dgm:pt modelId="{438D5AE3-5B63-4B48-B89F-B7641A24709A}">
      <dgm:prSet phldrT="[Text]"/>
      <dgm:spPr/>
      <dgm:t>
        <a:bodyPr/>
        <a:lstStyle/>
        <a:p>
          <a:r>
            <a:rPr lang="en-IN"/>
            <a:t>Existence of competition  agency </a:t>
          </a:r>
        </a:p>
        <a:p>
          <a:endParaRPr lang="en-IN"/>
        </a:p>
      </dgm:t>
    </dgm:pt>
    <dgm:pt modelId="{48BEE2A7-8D25-462E-A4DD-B443FAE5CBF0}" type="parTrans" cxnId="{2E3EE275-5B54-4C78-AB2D-E89B3E12A361}">
      <dgm:prSet/>
      <dgm:spPr/>
      <dgm:t>
        <a:bodyPr/>
        <a:lstStyle/>
        <a:p>
          <a:endParaRPr lang="en-IN"/>
        </a:p>
      </dgm:t>
    </dgm:pt>
    <dgm:pt modelId="{008D1127-F529-4C98-923F-E38DBB8935D5}" type="sibTrans" cxnId="{2E3EE275-5B54-4C78-AB2D-E89B3E12A361}">
      <dgm:prSet/>
      <dgm:spPr/>
      <dgm:t>
        <a:bodyPr/>
        <a:lstStyle/>
        <a:p>
          <a:endParaRPr lang="en-IN"/>
        </a:p>
      </dgm:t>
    </dgm:pt>
    <dgm:pt modelId="{56C2E7CA-4BA2-4064-AE88-8F375699E6D1}">
      <dgm:prSet/>
      <dgm:spPr/>
      <dgm:t>
        <a:bodyPr/>
        <a:lstStyle/>
        <a:p>
          <a:endParaRPr lang="en-IN"/>
        </a:p>
      </dgm:t>
    </dgm:pt>
    <dgm:pt modelId="{FD2FB174-0ED6-4937-B552-90C0A220F68A}" type="parTrans" cxnId="{DCFE4588-6521-4538-875D-95C1D533E1A6}">
      <dgm:prSet/>
      <dgm:spPr/>
      <dgm:t>
        <a:bodyPr/>
        <a:lstStyle/>
        <a:p>
          <a:endParaRPr lang="en-IN"/>
        </a:p>
      </dgm:t>
    </dgm:pt>
    <dgm:pt modelId="{B58B9150-2E2F-4548-9113-7099163C2941}" type="sibTrans" cxnId="{DCFE4588-6521-4538-875D-95C1D533E1A6}">
      <dgm:prSet/>
      <dgm:spPr/>
      <dgm:t>
        <a:bodyPr/>
        <a:lstStyle/>
        <a:p>
          <a:endParaRPr lang="en-IN"/>
        </a:p>
      </dgm:t>
    </dgm:pt>
    <dgm:pt modelId="{EA7E9D9F-B184-4594-BA42-92C16D477BA7}">
      <dgm:prSet/>
      <dgm:spPr/>
      <dgm:t>
        <a:bodyPr/>
        <a:lstStyle/>
        <a:p>
          <a:endParaRPr lang="en-IN"/>
        </a:p>
      </dgm:t>
    </dgm:pt>
    <dgm:pt modelId="{EB935FE5-C180-452F-B31D-F819F1183BB0}" type="parTrans" cxnId="{B386B9AA-0BC9-4576-B598-D25156476FEB}">
      <dgm:prSet/>
      <dgm:spPr/>
      <dgm:t>
        <a:bodyPr/>
        <a:lstStyle/>
        <a:p>
          <a:endParaRPr lang="en-IN"/>
        </a:p>
      </dgm:t>
    </dgm:pt>
    <dgm:pt modelId="{A56BBB8D-4ADC-4684-A4CD-35F0ECD3A514}" type="sibTrans" cxnId="{B386B9AA-0BC9-4576-B598-D25156476FEB}">
      <dgm:prSet/>
      <dgm:spPr/>
      <dgm:t>
        <a:bodyPr/>
        <a:lstStyle/>
        <a:p>
          <a:endParaRPr lang="en-IN"/>
        </a:p>
      </dgm:t>
    </dgm:pt>
    <dgm:pt modelId="{B01264DD-FECB-41C7-86E7-C756F388FF3A}" type="pres">
      <dgm:prSet presAssocID="{8FAF108B-4E6F-4848-B72E-449CD70D41A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202473CA-46D7-40DE-A390-FCDBB4E3B6E4}" type="pres">
      <dgm:prSet presAssocID="{A3B6DAD3-3997-4D42-B320-420DB64B8722}" presName="centerShape" presStyleLbl="node0" presStyleIdx="0" presStyleCnt="1"/>
      <dgm:spPr/>
      <dgm:t>
        <a:bodyPr/>
        <a:lstStyle/>
        <a:p>
          <a:endParaRPr lang="en-IN"/>
        </a:p>
      </dgm:t>
    </dgm:pt>
    <dgm:pt modelId="{0FC54804-FFC9-4602-8324-87F6B960154E}" type="pres">
      <dgm:prSet presAssocID="{F8EAF602-72C1-4DA6-91A6-AAA9AB414326}" presName="parTrans" presStyleLbl="sibTrans2D1" presStyleIdx="0" presStyleCnt="5"/>
      <dgm:spPr/>
      <dgm:t>
        <a:bodyPr/>
        <a:lstStyle/>
        <a:p>
          <a:endParaRPr lang="en-IN"/>
        </a:p>
      </dgm:t>
    </dgm:pt>
    <dgm:pt modelId="{558D4CE5-82CB-44A8-BC7A-024891205B9B}" type="pres">
      <dgm:prSet presAssocID="{F8EAF602-72C1-4DA6-91A6-AAA9AB414326}" presName="connectorText" presStyleLbl="sibTrans2D1" presStyleIdx="0" presStyleCnt="5"/>
      <dgm:spPr/>
      <dgm:t>
        <a:bodyPr/>
        <a:lstStyle/>
        <a:p>
          <a:endParaRPr lang="en-IN"/>
        </a:p>
      </dgm:t>
    </dgm:pt>
    <dgm:pt modelId="{8FD6410A-30D5-46BA-8585-40FE84919FFB}" type="pres">
      <dgm:prSet presAssocID="{180E5046-AD82-40F9-A48A-0FDBA311DE6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538BAAA-A0AF-4B46-B298-1BB1F0436DEE}" type="pres">
      <dgm:prSet presAssocID="{D284397A-B110-4B66-B7D0-DABA887B750C}" presName="parTrans" presStyleLbl="sibTrans2D1" presStyleIdx="1" presStyleCnt="5"/>
      <dgm:spPr/>
      <dgm:t>
        <a:bodyPr/>
        <a:lstStyle/>
        <a:p>
          <a:endParaRPr lang="en-IN"/>
        </a:p>
      </dgm:t>
    </dgm:pt>
    <dgm:pt modelId="{A3E2C993-000B-4417-AC7D-DBCDD9C9239B}" type="pres">
      <dgm:prSet presAssocID="{D284397A-B110-4B66-B7D0-DABA887B750C}" presName="connectorText" presStyleLbl="sibTrans2D1" presStyleIdx="1" presStyleCnt="5"/>
      <dgm:spPr/>
      <dgm:t>
        <a:bodyPr/>
        <a:lstStyle/>
        <a:p>
          <a:endParaRPr lang="en-IN"/>
        </a:p>
      </dgm:t>
    </dgm:pt>
    <dgm:pt modelId="{DA9517B0-513E-4E76-9890-F9A9EE175F1F}" type="pres">
      <dgm:prSet presAssocID="{E2F4B8E7-C5F7-4AAF-B5EA-C4D15B6CAAAD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B446394-D7B8-47D6-A081-83219B06C342}" type="pres">
      <dgm:prSet presAssocID="{D51F95A7-0B12-4746-A9AE-C773142F101E}" presName="parTrans" presStyleLbl="sibTrans2D1" presStyleIdx="2" presStyleCnt="5"/>
      <dgm:spPr/>
      <dgm:t>
        <a:bodyPr/>
        <a:lstStyle/>
        <a:p>
          <a:endParaRPr lang="en-IN"/>
        </a:p>
      </dgm:t>
    </dgm:pt>
    <dgm:pt modelId="{F7952CCC-F0F0-4B0F-B79F-66A550273880}" type="pres">
      <dgm:prSet presAssocID="{D51F95A7-0B12-4746-A9AE-C773142F101E}" presName="connectorText" presStyleLbl="sibTrans2D1" presStyleIdx="2" presStyleCnt="5"/>
      <dgm:spPr/>
      <dgm:t>
        <a:bodyPr/>
        <a:lstStyle/>
        <a:p>
          <a:endParaRPr lang="en-IN"/>
        </a:p>
      </dgm:t>
    </dgm:pt>
    <dgm:pt modelId="{1C8C99F5-78FD-4647-A710-1036570EC312}" type="pres">
      <dgm:prSet presAssocID="{69619281-FE84-42AD-8BF9-76FEFCC9C2E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DE0302B8-A9C5-4846-92DC-ADF93362780B}" type="pres">
      <dgm:prSet presAssocID="{57295C08-7172-4A24-8E62-0AA7DB04DC64}" presName="parTrans" presStyleLbl="sibTrans2D1" presStyleIdx="3" presStyleCnt="5"/>
      <dgm:spPr/>
      <dgm:t>
        <a:bodyPr/>
        <a:lstStyle/>
        <a:p>
          <a:endParaRPr lang="en-IN"/>
        </a:p>
      </dgm:t>
    </dgm:pt>
    <dgm:pt modelId="{D5D4D80E-6E60-4A36-9EA4-1F2877CD288F}" type="pres">
      <dgm:prSet presAssocID="{57295C08-7172-4A24-8E62-0AA7DB04DC64}" presName="connectorText" presStyleLbl="sibTrans2D1" presStyleIdx="3" presStyleCnt="5"/>
      <dgm:spPr/>
      <dgm:t>
        <a:bodyPr/>
        <a:lstStyle/>
        <a:p>
          <a:endParaRPr lang="en-IN"/>
        </a:p>
      </dgm:t>
    </dgm:pt>
    <dgm:pt modelId="{457158F0-D6DD-49BB-97C9-232D09AA9B6C}" type="pres">
      <dgm:prSet presAssocID="{05F2E9BA-030A-41E0-A31F-3955850A472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F317890-EE8D-4152-9330-666486B37B3D}" type="pres">
      <dgm:prSet presAssocID="{48BEE2A7-8D25-462E-A4DD-B443FAE5CBF0}" presName="parTrans" presStyleLbl="sibTrans2D1" presStyleIdx="4" presStyleCnt="5"/>
      <dgm:spPr/>
      <dgm:t>
        <a:bodyPr/>
        <a:lstStyle/>
        <a:p>
          <a:endParaRPr lang="en-IN"/>
        </a:p>
      </dgm:t>
    </dgm:pt>
    <dgm:pt modelId="{5EB55E28-BEA6-4ABB-AAED-526D3E49E8B8}" type="pres">
      <dgm:prSet presAssocID="{48BEE2A7-8D25-462E-A4DD-B443FAE5CBF0}" presName="connectorText" presStyleLbl="sibTrans2D1" presStyleIdx="4" presStyleCnt="5"/>
      <dgm:spPr/>
      <dgm:t>
        <a:bodyPr/>
        <a:lstStyle/>
        <a:p>
          <a:endParaRPr lang="en-IN"/>
        </a:p>
      </dgm:t>
    </dgm:pt>
    <dgm:pt modelId="{37F54706-4D17-46D1-897E-A36F8C7378B0}" type="pres">
      <dgm:prSet presAssocID="{438D5AE3-5B63-4B48-B89F-B7641A24709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7B2194F5-064E-4A9F-B269-7DFAABF7F691}" srcId="{8FAF108B-4E6F-4848-B72E-449CD70D41A8}" destId="{A3B6DAD3-3997-4D42-B320-420DB64B8722}" srcOrd="0" destOrd="0" parTransId="{ED1D4196-62CC-4F26-8130-358297EC6506}" sibTransId="{47CFA681-C550-4992-A1A7-94246557E806}"/>
    <dgm:cxn modelId="{2CA701A0-FBAA-4F8A-BC3D-B2636F2804CD}" type="presOf" srcId="{D51F95A7-0B12-4746-A9AE-C773142F101E}" destId="{9B446394-D7B8-47D6-A081-83219B06C342}" srcOrd="0" destOrd="0" presId="urn:microsoft.com/office/officeart/2005/8/layout/radial5"/>
    <dgm:cxn modelId="{F2BA0C8E-CB25-4D02-BDEB-021696EA8459}" type="presOf" srcId="{48BEE2A7-8D25-462E-A4DD-B443FAE5CBF0}" destId="{5EB55E28-BEA6-4ABB-AAED-526D3E49E8B8}" srcOrd="1" destOrd="0" presId="urn:microsoft.com/office/officeart/2005/8/layout/radial5"/>
    <dgm:cxn modelId="{CD4468F5-DEDD-4D95-B07A-F28D164E72F4}" type="presOf" srcId="{D51F95A7-0B12-4746-A9AE-C773142F101E}" destId="{F7952CCC-F0F0-4B0F-B79F-66A550273880}" srcOrd="1" destOrd="0" presId="urn:microsoft.com/office/officeart/2005/8/layout/radial5"/>
    <dgm:cxn modelId="{3ED31501-6C42-4BC1-A8A5-4798BD1FA9CE}" type="presOf" srcId="{F8EAF602-72C1-4DA6-91A6-AAA9AB414326}" destId="{0FC54804-FFC9-4602-8324-87F6B960154E}" srcOrd="0" destOrd="0" presId="urn:microsoft.com/office/officeart/2005/8/layout/radial5"/>
    <dgm:cxn modelId="{AC6292FA-225C-4C05-93AE-9EC8FE020183}" type="presOf" srcId="{8FAF108B-4E6F-4848-B72E-449CD70D41A8}" destId="{B01264DD-FECB-41C7-86E7-C756F388FF3A}" srcOrd="0" destOrd="0" presId="urn:microsoft.com/office/officeart/2005/8/layout/radial5"/>
    <dgm:cxn modelId="{24845312-A7B1-4E3B-9697-E38A952C4D6B}" type="presOf" srcId="{57295C08-7172-4A24-8E62-0AA7DB04DC64}" destId="{DE0302B8-A9C5-4846-92DC-ADF93362780B}" srcOrd="0" destOrd="0" presId="urn:microsoft.com/office/officeart/2005/8/layout/radial5"/>
    <dgm:cxn modelId="{F20E5C5C-B76B-450C-82CF-1B6C076CCB99}" type="presOf" srcId="{F8EAF602-72C1-4DA6-91A6-AAA9AB414326}" destId="{558D4CE5-82CB-44A8-BC7A-024891205B9B}" srcOrd="1" destOrd="0" presId="urn:microsoft.com/office/officeart/2005/8/layout/radial5"/>
    <dgm:cxn modelId="{DEC41D1A-823A-43EE-BE4F-DD3C8638B343}" srcId="{A3B6DAD3-3997-4D42-B320-420DB64B8722}" destId="{180E5046-AD82-40F9-A48A-0FDBA311DE6A}" srcOrd="0" destOrd="0" parTransId="{F8EAF602-72C1-4DA6-91A6-AAA9AB414326}" sibTransId="{C4BFCC5F-5203-4A66-BDA9-6FFFA91C0387}"/>
    <dgm:cxn modelId="{B722C6B8-7B1D-4BBA-9D9A-AEE68689F76F}" type="presOf" srcId="{48BEE2A7-8D25-462E-A4DD-B443FAE5CBF0}" destId="{6F317890-EE8D-4152-9330-666486B37B3D}" srcOrd="0" destOrd="0" presId="urn:microsoft.com/office/officeart/2005/8/layout/radial5"/>
    <dgm:cxn modelId="{1C18E932-1E6A-4DEF-9228-B86737ED92C1}" type="presOf" srcId="{D284397A-B110-4B66-B7D0-DABA887B750C}" destId="{A3E2C993-000B-4417-AC7D-DBCDD9C9239B}" srcOrd="1" destOrd="0" presId="urn:microsoft.com/office/officeart/2005/8/layout/radial5"/>
    <dgm:cxn modelId="{77D27089-6A77-4F5E-9FC2-BC1FE1E327C0}" srcId="{A3B6DAD3-3997-4D42-B320-420DB64B8722}" destId="{05F2E9BA-030A-41E0-A31F-3955850A4727}" srcOrd="3" destOrd="0" parTransId="{57295C08-7172-4A24-8E62-0AA7DB04DC64}" sibTransId="{62BF2CB4-CD52-48BC-9BCE-62F096293361}"/>
    <dgm:cxn modelId="{205AA8CD-6080-407E-80F7-80C0F26A99FC}" type="presOf" srcId="{D284397A-B110-4B66-B7D0-DABA887B750C}" destId="{E538BAAA-A0AF-4B46-B298-1BB1F0436DEE}" srcOrd="0" destOrd="0" presId="urn:microsoft.com/office/officeart/2005/8/layout/radial5"/>
    <dgm:cxn modelId="{2E3EE275-5B54-4C78-AB2D-E89B3E12A361}" srcId="{A3B6DAD3-3997-4D42-B320-420DB64B8722}" destId="{438D5AE3-5B63-4B48-B89F-B7641A24709A}" srcOrd="4" destOrd="0" parTransId="{48BEE2A7-8D25-462E-A4DD-B443FAE5CBF0}" sibTransId="{008D1127-F529-4C98-923F-E38DBB8935D5}"/>
    <dgm:cxn modelId="{6A4E52A1-51CC-43B2-A706-21965FBF8E31}" srcId="{A3B6DAD3-3997-4D42-B320-420DB64B8722}" destId="{E2F4B8E7-C5F7-4AAF-B5EA-C4D15B6CAAAD}" srcOrd="1" destOrd="0" parTransId="{D284397A-B110-4B66-B7D0-DABA887B750C}" sibTransId="{32DCD782-0762-4765-BA5B-0CACDFA0A02B}"/>
    <dgm:cxn modelId="{B386B9AA-0BC9-4576-B598-D25156476FEB}" srcId="{8FAF108B-4E6F-4848-B72E-449CD70D41A8}" destId="{EA7E9D9F-B184-4594-BA42-92C16D477BA7}" srcOrd="2" destOrd="0" parTransId="{EB935FE5-C180-452F-B31D-F819F1183BB0}" sibTransId="{A56BBB8D-4ADC-4684-A4CD-35F0ECD3A514}"/>
    <dgm:cxn modelId="{DCFE4588-6521-4538-875D-95C1D533E1A6}" srcId="{8FAF108B-4E6F-4848-B72E-449CD70D41A8}" destId="{56C2E7CA-4BA2-4064-AE88-8F375699E6D1}" srcOrd="1" destOrd="0" parTransId="{FD2FB174-0ED6-4937-B552-90C0A220F68A}" sibTransId="{B58B9150-2E2F-4548-9113-7099163C2941}"/>
    <dgm:cxn modelId="{798C1660-AD7B-4961-83E6-92C38C6664E0}" type="presOf" srcId="{438D5AE3-5B63-4B48-B89F-B7641A24709A}" destId="{37F54706-4D17-46D1-897E-A36F8C7378B0}" srcOrd="0" destOrd="0" presId="urn:microsoft.com/office/officeart/2005/8/layout/radial5"/>
    <dgm:cxn modelId="{6694D8D8-1C0D-4662-9004-3647B4156379}" srcId="{A3B6DAD3-3997-4D42-B320-420DB64B8722}" destId="{69619281-FE84-42AD-8BF9-76FEFCC9C2E4}" srcOrd="2" destOrd="0" parTransId="{D51F95A7-0B12-4746-A9AE-C773142F101E}" sibTransId="{E4D4B17B-1BF4-4E32-916F-C83CBC91CD1D}"/>
    <dgm:cxn modelId="{A247BD07-FD11-46E5-849A-DCF95C5E5AD5}" type="presOf" srcId="{69619281-FE84-42AD-8BF9-76FEFCC9C2E4}" destId="{1C8C99F5-78FD-4647-A710-1036570EC312}" srcOrd="0" destOrd="0" presId="urn:microsoft.com/office/officeart/2005/8/layout/radial5"/>
    <dgm:cxn modelId="{00E3A410-0DEA-4982-903F-6E2AD1504FB0}" type="presOf" srcId="{180E5046-AD82-40F9-A48A-0FDBA311DE6A}" destId="{8FD6410A-30D5-46BA-8585-40FE84919FFB}" srcOrd="0" destOrd="0" presId="urn:microsoft.com/office/officeart/2005/8/layout/radial5"/>
    <dgm:cxn modelId="{F5B19075-AB81-4546-8CD0-04984A35ABEF}" type="presOf" srcId="{57295C08-7172-4A24-8E62-0AA7DB04DC64}" destId="{D5D4D80E-6E60-4A36-9EA4-1F2877CD288F}" srcOrd="1" destOrd="0" presId="urn:microsoft.com/office/officeart/2005/8/layout/radial5"/>
    <dgm:cxn modelId="{E6B45629-CF72-4304-A87D-6CBF06E9C7C0}" type="presOf" srcId="{05F2E9BA-030A-41E0-A31F-3955850A4727}" destId="{457158F0-D6DD-49BB-97C9-232D09AA9B6C}" srcOrd="0" destOrd="0" presId="urn:microsoft.com/office/officeart/2005/8/layout/radial5"/>
    <dgm:cxn modelId="{B3B89A62-8A36-47DA-A971-3D94D45F398A}" type="presOf" srcId="{E2F4B8E7-C5F7-4AAF-B5EA-C4D15B6CAAAD}" destId="{DA9517B0-513E-4E76-9890-F9A9EE175F1F}" srcOrd="0" destOrd="0" presId="urn:microsoft.com/office/officeart/2005/8/layout/radial5"/>
    <dgm:cxn modelId="{A430CFF2-51CA-4D3B-83BA-3849DDC38D10}" type="presOf" srcId="{A3B6DAD3-3997-4D42-B320-420DB64B8722}" destId="{202473CA-46D7-40DE-A390-FCDBB4E3B6E4}" srcOrd="0" destOrd="0" presId="urn:microsoft.com/office/officeart/2005/8/layout/radial5"/>
    <dgm:cxn modelId="{29DB432C-4F48-484D-A634-D182312B8FB1}" type="presParOf" srcId="{B01264DD-FECB-41C7-86E7-C756F388FF3A}" destId="{202473CA-46D7-40DE-A390-FCDBB4E3B6E4}" srcOrd="0" destOrd="0" presId="urn:microsoft.com/office/officeart/2005/8/layout/radial5"/>
    <dgm:cxn modelId="{8BBEEBD7-351E-4172-9D9D-6220F1598E17}" type="presParOf" srcId="{B01264DD-FECB-41C7-86E7-C756F388FF3A}" destId="{0FC54804-FFC9-4602-8324-87F6B960154E}" srcOrd="1" destOrd="0" presId="urn:microsoft.com/office/officeart/2005/8/layout/radial5"/>
    <dgm:cxn modelId="{4E01AFB4-901A-452A-B944-085A4C432D6D}" type="presParOf" srcId="{0FC54804-FFC9-4602-8324-87F6B960154E}" destId="{558D4CE5-82CB-44A8-BC7A-024891205B9B}" srcOrd="0" destOrd="0" presId="urn:microsoft.com/office/officeart/2005/8/layout/radial5"/>
    <dgm:cxn modelId="{20883A8C-A2AF-458E-A998-5C1A0E06701F}" type="presParOf" srcId="{B01264DD-FECB-41C7-86E7-C756F388FF3A}" destId="{8FD6410A-30D5-46BA-8585-40FE84919FFB}" srcOrd="2" destOrd="0" presId="urn:microsoft.com/office/officeart/2005/8/layout/radial5"/>
    <dgm:cxn modelId="{8A601CCB-3F25-4397-8EFC-D1547734E4B7}" type="presParOf" srcId="{B01264DD-FECB-41C7-86E7-C756F388FF3A}" destId="{E538BAAA-A0AF-4B46-B298-1BB1F0436DEE}" srcOrd="3" destOrd="0" presId="urn:microsoft.com/office/officeart/2005/8/layout/radial5"/>
    <dgm:cxn modelId="{87C27EDE-400F-4303-A7E3-83FE98BCAF56}" type="presParOf" srcId="{E538BAAA-A0AF-4B46-B298-1BB1F0436DEE}" destId="{A3E2C993-000B-4417-AC7D-DBCDD9C9239B}" srcOrd="0" destOrd="0" presId="urn:microsoft.com/office/officeart/2005/8/layout/radial5"/>
    <dgm:cxn modelId="{719A4EB4-6358-4FEB-A14E-F1D37D986BDC}" type="presParOf" srcId="{B01264DD-FECB-41C7-86E7-C756F388FF3A}" destId="{DA9517B0-513E-4E76-9890-F9A9EE175F1F}" srcOrd="4" destOrd="0" presId="urn:microsoft.com/office/officeart/2005/8/layout/radial5"/>
    <dgm:cxn modelId="{7496B303-7414-480D-835C-4845054C6329}" type="presParOf" srcId="{B01264DD-FECB-41C7-86E7-C756F388FF3A}" destId="{9B446394-D7B8-47D6-A081-83219B06C342}" srcOrd="5" destOrd="0" presId="urn:microsoft.com/office/officeart/2005/8/layout/radial5"/>
    <dgm:cxn modelId="{6770C9A3-99C7-48C2-8CE9-1C5FDE45A8B3}" type="presParOf" srcId="{9B446394-D7B8-47D6-A081-83219B06C342}" destId="{F7952CCC-F0F0-4B0F-B79F-66A550273880}" srcOrd="0" destOrd="0" presId="urn:microsoft.com/office/officeart/2005/8/layout/radial5"/>
    <dgm:cxn modelId="{CC15F929-03D0-4599-8DD5-A7537C8584C3}" type="presParOf" srcId="{B01264DD-FECB-41C7-86E7-C756F388FF3A}" destId="{1C8C99F5-78FD-4647-A710-1036570EC312}" srcOrd="6" destOrd="0" presId="urn:microsoft.com/office/officeart/2005/8/layout/radial5"/>
    <dgm:cxn modelId="{8EC6F31C-2689-40C0-AAEF-E1285071CFBA}" type="presParOf" srcId="{B01264DD-FECB-41C7-86E7-C756F388FF3A}" destId="{DE0302B8-A9C5-4846-92DC-ADF93362780B}" srcOrd="7" destOrd="0" presId="urn:microsoft.com/office/officeart/2005/8/layout/radial5"/>
    <dgm:cxn modelId="{D05BD989-4286-40EE-8F98-7204F149CCAE}" type="presParOf" srcId="{DE0302B8-A9C5-4846-92DC-ADF93362780B}" destId="{D5D4D80E-6E60-4A36-9EA4-1F2877CD288F}" srcOrd="0" destOrd="0" presId="urn:microsoft.com/office/officeart/2005/8/layout/radial5"/>
    <dgm:cxn modelId="{EB7B0352-C512-4760-9998-72D92C2CEFE6}" type="presParOf" srcId="{B01264DD-FECB-41C7-86E7-C756F388FF3A}" destId="{457158F0-D6DD-49BB-97C9-232D09AA9B6C}" srcOrd="8" destOrd="0" presId="urn:microsoft.com/office/officeart/2005/8/layout/radial5"/>
    <dgm:cxn modelId="{FE08CF68-923D-4EEB-AC1F-4D69E49EDE5A}" type="presParOf" srcId="{B01264DD-FECB-41C7-86E7-C756F388FF3A}" destId="{6F317890-EE8D-4152-9330-666486B37B3D}" srcOrd="9" destOrd="0" presId="urn:microsoft.com/office/officeart/2005/8/layout/radial5"/>
    <dgm:cxn modelId="{365CECE1-6106-407F-921E-F75B8BD1F797}" type="presParOf" srcId="{6F317890-EE8D-4152-9330-666486B37B3D}" destId="{5EB55E28-BEA6-4ABB-AAED-526D3E49E8B8}" srcOrd="0" destOrd="0" presId="urn:microsoft.com/office/officeart/2005/8/layout/radial5"/>
    <dgm:cxn modelId="{558DDE73-5EC3-45E4-B361-ED0D8ED90E61}" type="presParOf" srcId="{B01264DD-FECB-41C7-86E7-C756F388FF3A}" destId="{37F54706-4D17-46D1-897E-A36F8C7378B0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2473CA-46D7-40DE-A390-FCDBB4E3B6E4}">
      <dsp:nvSpPr>
        <dsp:cNvPr id="0" name=""/>
        <dsp:cNvSpPr/>
      </dsp:nvSpPr>
      <dsp:spPr>
        <a:xfrm>
          <a:off x="3699150" y="2126287"/>
          <a:ext cx="1517098" cy="15170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kern="1200"/>
            <a:t>Competition culture</a:t>
          </a:r>
        </a:p>
      </dsp:txBody>
      <dsp:txXfrm>
        <a:off x="3921324" y="2348461"/>
        <a:ext cx="1072750" cy="1072750"/>
      </dsp:txXfrm>
    </dsp:sp>
    <dsp:sp modelId="{0FC54804-FFC9-4602-8324-87F6B960154E}">
      <dsp:nvSpPr>
        <dsp:cNvPr id="0" name=""/>
        <dsp:cNvSpPr/>
      </dsp:nvSpPr>
      <dsp:spPr>
        <a:xfrm rot="16200000">
          <a:off x="4297061" y="1574381"/>
          <a:ext cx="321277" cy="5158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300" kern="1200"/>
        </a:p>
      </dsp:txBody>
      <dsp:txXfrm>
        <a:off x="4345253" y="1725736"/>
        <a:ext cx="224894" cy="309487"/>
      </dsp:txXfrm>
    </dsp:sp>
    <dsp:sp modelId="{8FD6410A-30D5-46BA-8585-40FE84919FFB}">
      <dsp:nvSpPr>
        <dsp:cNvPr id="0" name=""/>
        <dsp:cNvSpPr/>
      </dsp:nvSpPr>
      <dsp:spPr>
        <a:xfrm>
          <a:off x="3699150" y="3005"/>
          <a:ext cx="1517098" cy="15170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500" kern="1200" dirty="0"/>
            <a:t>Existence of competition law</a:t>
          </a:r>
        </a:p>
      </dsp:txBody>
      <dsp:txXfrm>
        <a:off x="3921324" y="225179"/>
        <a:ext cx="1072750" cy="1072750"/>
      </dsp:txXfrm>
    </dsp:sp>
    <dsp:sp modelId="{E538BAAA-A0AF-4B46-B298-1BB1F0436DEE}">
      <dsp:nvSpPr>
        <dsp:cNvPr id="0" name=""/>
        <dsp:cNvSpPr/>
      </dsp:nvSpPr>
      <dsp:spPr>
        <a:xfrm rot="20520000">
          <a:off x="5298094" y="2301674"/>
          <a:ext cx="321277" cy="5158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300" kern="1200"/>
        </a:p>
      </dsp:txBody>
      <dsp:txXfrm>
        <a:off x="5300453" y="2419729"/>
        <a:ext cx="224894" cy="309487"/>
      </dsp:txXfrm>
    </dsp:sp>
    <dsp:sp modelId="{DA9517B0-513E-4E76-9890-F9A9EE175F1F}">
      <dsp:nvSpPr>
        <dsp:cNvPr id="0" name=""/>
        <dsp:cNvSpPr/>
      </dsp:nvSpPr>
      <dsp:spPr>
        <a:xfrm>
          <a:off x="5718512" y="1470157"/>
          <a:ext cx="1517098" cy="15170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500" kern="1200" dirty="0"/>
            <a:t>Resolution of cases</a:t>
          </a:r>
        </a:p>
      </dsp:txBody>
      <dsp:txXfrm>
        <a:off x="5940686" y="1692331"/>
        <a:ext cx="1072750" cy="1072750"/>
      </dsp:txXfrm>
    </dsp:sp>
    <dsp:sp modelId="{9B446394-D7B8-47D6-A081-83219B06C342}">
      <dsp:nvSpPr>
        <dsp:cNvPr id="0" name=""/>
        <dsp:cNvSpPr/>
      </dsp:nvSpPr>
      <dsp:spPr>
        <a:xfrm rot="3240000">
          <a:off x="4915733" y="3478459"/>
          <a:ext cx="321277" cy="5158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300" kern="1200"/>
        </a:p>
      </dsp:txBody>
      <dsp:txXfrm>
        <a:off x="4935598" y="3542634"/>
        <a:ext cx="224894" cy="309487"/>
      </dsp:txXfrm>
    </dsp:sp>
    <dsp:sp modelId="{1C8C99F5-78FD-4647-A710-1036570EC312}">
      <dsp:nvSpPr>
        <dsp:cNvPr id="0" name=""/>
        <dsp:cNvSpPr/>
      </dsp:nvSpPr>
      <dsp:spPr>
        <a:xfrm>
          <a:off x="4947184" y="3844059"/>
          <a:ext cx="1517098" cy="15170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500" kern="1200"/>
            <a:t>Skilled professionals </a:t>
          </a:r>
        </a:p>
      </dsp:txBody>
      <dsp:txXfrm>
        <a:off x="5169358" y="4066233"/>
        <a:ext cx="1072750" cy="1072750"/>
      </dsp:txXfrm>
    </dsp:sp>
    <dsp:sp modelId="{DE0302B8-A9C5-4846-92DC-ADF93362780B}">
      <dsp:nvSpPr>
        <dsp:cNvPr id="0" name=""/>
        <dsp:cNvSpPr/>
      </dsp:nvSpPr>
      <dsp:spPr>
        <a:xfrm rot="7560000">
          <a:off x="3678388" y="3478459"/>
          <a:ext cx="321277" cy="5158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300" kern="1200"/>
        </a:p>
      </dsp:txBody>
      <dsp:txXfrm rot="10800000">
        <a:off x="3754906" y="3542634"/>
        <a:ext cx="224894" cy="309487"/>
      </dsp:txXfrm>
    </dsp:sp>
    <dsp:sp modelId="{457158F0-D6DD-49BB-97C9-232D09AA9B6C}">
      <dsp:nvSpPr>
        <dsp:cNvPr id="0" name=""/>
        <dsp:cNvSpPr/>
      </dsp:nvSpPr>
      <dsp:spPr>
        <a:xfrm>
          <a:off x="2451117" y="3844059"/>
          <a:ext cx="1517098" cy="15170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500" kern="1200"/>
            <a:t>Public awareness</a:t>
          </a:r>
        </a:p>
      </dsp:txBody>
      <dsp:txXfrm>
        <a:off x="2673291" y="4066233"/>
        <a:ext cx="1072750" cy="1072750"/>
      </dsp:txXfrm>
    </dsp:sp>
    <dsp:sp modelId="{6F317890-EE8D-4152-9330-666486B37B3D}">
      <dsp:nvSpPr>
        <dsp:cNvPr id="0" name=""/>
        <dsp:cNvSpPr/>
      </dsp:nvSpPr>
      <dsp:spPr>
        <a:xfrm rot="11880000">
          <a:off x="3296028" y="2301674"/>
          <a:ext cx="321277" cy="5158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300" kern="1200"/>
        </a:p>
      </dsp:txBody>
      <dsp:txXfrm rot="10800000">
        <a:off x="3390052" y="2419729"/>
        <a:ext cx="224894" cy="309487"/>
      </dsp:txXfrm>
    </dsp:sp>
    <dsp:sp modelId="{37F54706-4D17-46D1-897E-A36F8C7378B0}">
      <dsp:nvSpPr>
        <dsp:cNvPr id="0" name=""/>
        <dsp:cNvSpPr/>
      </dsp:nvSpPr>
      <dsp:spPr>
        <a:xfrm>
          <a:off x="1679789" y="1470157"/>
          <a:ext cx="1517098" cy="15170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500" kern="1200"/>
            <a:t>Existence of competition  agency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500" kern="1200"/>
        </a:p>
      </dsp:txBody>
      <dsp:txXfrm>
        <a:off x="1901963" y="1692331"/>
        <a:ext cx="1072750" cy="10727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A7230E-7518-4577-9C2F-AFFC482F5B6C}" type="datetimeFigureOut">
              <a:rPr lang="en-IN" smtClean="0"/>
              <a:t>21-12-2013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A321A3-328D-4CD4-8ED1-DA377D7053F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402322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A30457-94EB-4030-A21C-7F3407E796AA}" type="datetimeFigureOut">
              <a:rPr lang="en-IN" smtClean="0"/>
              <a:t>21-12-2013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A71A16-530C-4359-874D-FC9A51CD16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9137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1A16-530C-4359-874D-FC9A51CD1662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90353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1A16-530C-4359-874D-FC9A51CD1662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55749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1A16-530C-4359-874D-FC9A51CD1662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54101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10B79-DC5C-4AA3-B0CB-306FBC59D6B5}" type="datetime1">
              <a:rPr lang="en-US" smtClean="0"/>
              <a:t>12/21/2013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E0D7D-38AF-406C-ABFC-82400DB99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035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BC865-F38B-4488-92F3-06551371750C}" type="datetime1">
              <a:rPr lang="en-US" smtClean="0"/>
              <a:t>12/21/2013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E0D7D-38AF-406C-ABFC-82400DB99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442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4C77F-2447-4B83-A901-B751185EA54D}" type="datetime1">
              <a:rPr lang="en-US" smtClean="0"/>
              <a:t>12/21/2013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E0D7D-38AF-406C-ABFC-82400DB99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801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62A1D-7200-4DA8-AD13-9E46AD6D1847}" type="datetime1">
              <a:rPr lang="en-US" smtClean="0"/>
              <a:t>12/21/2013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E0D7D-38AF-406C-ABFC-82400DB99C9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296"/>
          <a:stretch/>
        </p:blipFill>
        <p:spPr>
          <a:xfrm>
            <a:off x="493600" y="6183946"/>
            <a:ext cx="1309850" cy="468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30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BA7B9-A4CD-45D4-93E5-65B071B0AAC1}" type="datetime1">
              <a:rPr lang="en-US" smtClean="0"/>
              <a:t>12/21/2013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E0D7D-38AF-406C-ABFC-82400DB99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006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CCE16-7E10-4C05-AE15-84FFC5668F1D}" type="datetime1">
              <a:rPr lang="en-US" smtClean="0"/>
              <a:t>12/21/2013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E0D7D-38AF-406C-ABFC-82400DB99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361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606D4-36EC-4FC3-8EBF-3C3E24B836F8}" type="datetime1">
              <a:rPr lang="en-US" smtClean="0"/>
              <a:t>12/21/2013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E0D7D-38AF-406C-ABFC-82400DB99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887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9B21D-021B-4B42-8DF7-4EEC2754C2B1}" type="datetime1">
              <a:rPr lang="en-US" smtClean="0"/>
              <a:t>12/21/2013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E0D7D-38AF-406C-ABFC-82400DB99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74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E8BC5-1996-4207-AFE5-4BB09682CBAC}" type="datetime1">
              <a:rPr lang="en-US" smtClean="0"/>
              <a:t>12/21/2013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E0D7D-38AF-406C-ABFC-82400DB99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235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EB721-41F8-44F3-903F-A413F6191552}" type="datetime1">
              <a:rPr lang="en-US" smtClean="0"/>
              <a:t>12/21/2013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E0D7D-38AF-406C-ABFC-82400DB99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60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2CD6D-6EE6-49A5-A481-267AF815A4BE}" type="datetime1">
              <a:rPr lang="en-US" smtClean="0"/>
              <a:t>12/21/2013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E0D7D-38AF-406C-ABFC-82400DB99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956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4E7AB-AAC0-4496-98C8-FA1797F3DB1E}" type="datetime1">
              <a:rPr lang="en-US" smtClean="0"/>
              <a:t>12/21/2013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E0D7D-38AF-406C-ABFC-82400DB99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397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gif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gif"/><Relationship Id="rId3" Type="http://schemas.openxmlformats.org/officeDocument/2006/relationships/image" Target="../media/image18.gif"/><Relationship Id="rId7" Type="http://schemas.openxmlformats.org/officeDocument/2006/relationships/image" Target="../media/image22.png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gif"/><Relationship Id="rId4" Type="http://schemas.openxmlformats.org/officeDocument/2006/relationships/image" Target="../media/image19.gi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1219200"/>
          </a:xfrm>
        </p:spPr>
        <p:txBody>
          <a:bodyPr>
            <a:noAutofit/>
          </a:bodyPr>
          <a:lstStyle/>
          <a:p>
            <a:r>
              <a:rPr lang="en-GB" sz="3200" b="1" dirty="0"/>
              <a:t>Competition </a:t>
            </a:r>
            <a:r>
              <a:rPr lang="en-GB" sz="3200" b="1" dirty="0" smtClean="0"/>
              <a:t>Culture</a:t>
            </a:r>
            <a:br>
              <a:rPr lang="en-GB" sz="3200" b="1" dirty="0" smtClean="0"/>
            </a:br>
            <a:r>
              <a:rPr lang="en-GB" sz="3200" b="1" i="1" dirty="0" smtClean="0"/>
              <a:t>The </a:t>
            </a:r>
            <a:r>
              <a:rPr lang="en-GB" sz="3200" b="1" i="1" dirty="0"/>
              <a:t>Key to Successful Competition Regime</a:t>
            </a:r>
            <a:endParaRPr lang="en-IN" sz="32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45664"/>
            <a:ext cx="6400800" cy="2340735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3</a:t>
            </a:r>
            <a:r>
              <a:rPr lang="en-US" sz="2400" b="1" baseline="30000" dirty="0" smtClean="0">
                <a:solidFill>
                  <a:srgbClr val="C00000"/>
                </a:solidFill>
              </a:rPr>
              <a:t>rd</a:t>
            </a:r>
            <a:r>
              <a:rPr lang="en-US" sz="2400" b="1" dirty="0" smtClean="0">
                <a:solidFill>
                  <a:srgbClr val="C00000"/>
                </a:solidFill>
              </a:rPr>
              <a:t> BRICS International Competition Conference </a:t>
            </a:r>
            <a:r>
              <a:rPr lang="en-US" sz="2400" b="1" dirty="0">
                <a:solidFill>
                  <a:srgbClr val="C00000"/>
                </a:solidFill>
              </a:rPr>
              <a:t>New </a:t>
            </a:r>
            <a:r>
              <a:rPr lang="en-US" sz="2400" b="1" dirty="0" smtClean="0">
                <a:solidFill>
                  <a:srgbClr val="C00000"/>
                </a:solidFill>
              </a:rPr>
              <a:t>Delhi, November 21-22</a:t>
            </a:r>
            <a:r>
              <a:rPr lang="en-US" sz="2400" b="1" dirty="0">
                <a:solidFill>
                  <a:srgbClr val="C00000"/>
                </a:solidFill>
              </a:rPr>
              <a:t>, </a:t>
            </a:r>
            <a:r>
              <a:rPr lang="en-US" sz="2400" b="1" dirty="0" smtClean="0">
                <a:solidFill>
                  <a:srgbClr val="C00000"/>
                </a:solidFill>
              </a:rPr>
              <a:t>2013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/>
            </a:r>
            <a:br>
              <a:rPr lang="en-US" sz="2400" b="1" dirty="0" smtClean="0">
                <a:solidFill>
                  <a:schemeClr val="tx1"/>
                </a:solidFill>
              </a:rPr>
            </a:br>
            <a:r>
              <a:rPr lang="en-US" sz="2400" b="1" dirty="0" smtClean="0">
                <a:solidFill>
                  <a:schemeClr val="tx1"/>
                </a:solidFill>
              </a:rPr>
              <a:t>Pradeep S Mehta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CUTS International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5585565"/>
            <a:ext cx="1981200" cy="100160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1844585"/>
            <a:ext cx="1371600" cy="1301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20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27" r="2667"/>
          <a:stretch/>
        </p:blipFill>
        <p:spPr>
          <a:xfrm>
            <a:off x="4724400" y="3230922"/>
            <a:ext cx="4423012" cy="309367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79216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How to Overcome these </a:t>
            </a:r>
            <a:r>
              <a:rPr lang="en-US" sz="2800" b="1" dirty="0"/>
              <a:t>C</a:t>
            </a:r>
            <a:r>
              <a:rPr lang="en-US" sz="2800" b="1" dirty="0" smtClean="0"/>
              <a:t>hallenges?</a:t>
            </a:r>
            <a:endParaRPr lang="en-IN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E0D7D-38AF-406C-ABFC-82400DB99C91}" type="slidenum">
              <a:rPr lang="en-US" smtClean="0"/>
              <a:t>10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SzPct val="150000"/>
            </a:pPr>
            <a:r>
              <a:rPr lang="en-IN" sz="2200" dirty="0" smtClean="0"/>
              <a:t>Public and media awareness</a:t>
            </a:r>
          </a:p>
          <a:p>
            <a:pPr>
              <a:buSzPct val="150000"/>
            </a:pPr>
            <a:r>
              <a:rPr lang="en-IN" sz="2200" dirty="0" smtClean="0"/>
              <a:t>Partnering with others for awareness generation (Parliamentarians, CSOs, advocacy groups, business chambers, professional associations etc.)</a:t>
            </a:r>
          </a:p>
          <a:p>
            <a:pPr>
              <a:buSzPct val="150000"/>
            </a:pPr>
            <a:r>
              <a:rPr lang="en-IN" sz="2200" dirty="0" smtClean="0"/>
              <a:t>Specialised courses</a:t>
            </a:r>
          </a:p>
          <a:p>
            <a:pPr>
              <a:buSzPct val="150000"/>
            </a:pPr>
            <a:r>
              <a:rPr lang="en-IN" sz="2200" dirty="0" smtClean="0"/>
              <a:t>Case study seminars and toolkits</a:t>
            </a:r>
          </a:p>
          <a:p>
            <a:pPr>
              <a:buSzPct val="150000"/>
            </a:pPr>
            <a:r>
              <a:rPr lang="en-IN" sz="2200" dirty="0" smtClean="0"/>
              <a:t>Exchange of officials (experience </a:t>
            </a:r>
            <a:br>
              <a:rPr lang="en-IN" sz="2200" dirty="0" smtClean="0"/>
            </a:br>
            <a:r>
              <a:rPr lang="en-IN" sz="2200" dirty="0" smtClean="0"/>
              <a:t>sharing)</a:t>
            </a:r>
          </a:p>
          <a:p>
            <a:pPr>
              <a:buSzPct val="150000"/>
            </a:pPr>
            <a:r>
              <a:rPr lang="en-IN" sz="2200" dirty="0" smtClean="0"/>
              <a:t>Research </a:t>
            </a:r>
          </a:p>
          <a:p>
            <a:pPr>
              <a:buSzPct val="150000"/>
            </a:pPr>
            <a:r>
              <a:rPr lang="en-IN" sz="2200" dirty="0" smtClean="0"/>
              <a:t>Strengthening the consumer </a:t>
            </a:r>
            <a:br>
              <a:rPr lang="en-IN" sz="2200" dirty="0" smtClean="0"/>
            </a:br>
            <a:r>
              <a:rPr lang="en-IN" sz="2200" dirty="0" smtClean="0"/>
              <a:t>movement</a:t>
            </a:r>
            <a:endParaRPr lang="en-IN" sz="2200" dirty="0"/>
          </a:p>
        </p:txBody>
      </p:sp>
    </p:spTree>
    <p:extLst>
      <p:ext uri="{BB962C8B-B14F-4D97-AF65-F5344CB8AC3E}">
        <p14:creationId xmlns:p14="http://schemas.microsoft.com/office/powerpoint/2010/main" val="289966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9" y="2738438"/>
            <a:ext cx="5963093" cy="32051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800" b="1" dirty="0" smtClean="0"/>
              <a:t>Campaign for International Competition Day</a:t>
            </a:r>
            <a:endParaRPr lang="en-IN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66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200" dirty="0" smtClean="0">
                <a:latin typeface="+mj-lt"/>
                <a:cs typeface="Times New Roman" panose="02020603050405020304" pitchFamily="18" charset="0"/>
              </a:rPr>
              <a:t>CUTS and Friends of Competition running a campaign to adopt Wo</a:t>
            </a:r>
            <a:r>
              <a:rPr lang="en-GB" sz="2200" dirty="0">
                <a:latin typeface="+mj-lt"/>
                <a:cs typeface="Times New Roman" panose="02020603050405020304" pitchFamily="18" charset="0"/>
              </a:rPr>
              <a:t>rld Competition Day on 5</a:t>
            </a:r>
            <a:r>
              <a:rPr lang="en-GB" sz="2200" baseline="30000" dirty="0">
                <a:latin typeface="+mj-lt"/>
                <a:cs typeface="Times New Roman" panose="02020603050405020304" pitchFamily="18" charset="0"/>
              </a:rPr>
              <a:t>th</a:t>
            </a:r>
            <a:r>
              <a:rPr lang="en-GB" sz="2200" dirty="0">
                <a:latin typeface="+mj-lt"/>
                <a:cs typeface="Times New Roman" panose="02020603050405020304" pitchFamily="18" charset="0"/>
              </a:rPr>
              <a:t> December </a:t>
            </a:r>
            <a:endParaRPr lang="en-GB" sz="2200" dirty="0" smtClean="0">
              <a:latin typeface="+mj-lt"/>
              <a:cs typeface="Times New Roman" panose="02020603050405020304" pitchFamily="18" charset="0"/>
            </a:endParaRPr>
          </a:p>
          <a:p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E0D7D-38AF-406C-ABFC-82400DB99C91}" type="slidenum">
              <a:rPr lang="en-US" smtClean="0"/>
              <a:t>11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0" y="3733800"/>
            <a:ext cx="3200400" cy="2438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 smtClean="0">
                <a:latin typeface="Mistral" pitchFamily="66" charset="0"/>
              </a:rPr>
              <a:t>World Competition Day</a:t>
            </a:r>
            <a:endParaRPr lang="en-US" sz="5400" dirty="0">
              <a:latin typeface="Mistral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210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265"/>
          <a:stretch/>
        </p:blipFill>
        <p:spPr>
          <a:xfrm>
            <a:off x="4953000" y="2971800"/>
            <a:ext cx="4191000" cy="346111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800" b="1" dirty="0"/>
              <a:t>Why World Competition Day?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15400" cy="4525963"/>
          </a:xfrm>
        </p:spPr>
        <p:txBody>
          <a:bodyPr/>
          <a:lstStyle/>
          <a:p>
            <a:pPr lvl="1">
              <a:buSzPct val="150000"/>
              <a:buFont typeface="Arial" panose="020B0604020202020204" pitchFamily="34" charset="0"/>
              <a:buChar char="•"/>
            </a:pPr>
            <a:r>
              <a:rPr lang="en-IN" sz="2200" dirty="0" smtClean="0"/>
              <a:t>Ensure </a:t>
            </a:r>
            <a:r>
              <a:rPr lang="en-IN" sz="2200" dirty="0"/>
              <a:t>awareness among </a:t>
            </a:r>
            <a:r>
              <a:rPr lang="en-IN" sz="2200" dirty="0" smtClean="0"/>
              <a:t>stakeholders </a:t>
            </a:r>
            <a:r>
              <a:rPr lang="en-IN" sz="2200" dirty="0"/>
              <a:t>regarding potential benefits of an effectively implemented competition regime</a:t>
            </a:r>
          </a:p>
          <a:p>
            <a:pPr lvl="1">
              <a:buSzPct val="150000"/>
              <a:buFont typeface="Arial" panose="020B0604020202020204" pitchFamily="34" charset="0"/>
              <a:buChar char="•"/>
            </a:pPr>
            <a:r>
              <a:rPr lang="en-IN" sz="2200" dirty="0"/>
              <a:t>Create awareness regarding role to be played by consumers in shaping an effective competition regime</a:t>
            </a:r>
          </a:p>
          <a:p>
            <a:pPr marL="457200" lvl="1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b="1" i="1" dirty="0"/>
              <a:t>Why on 5</a:t>
            </a:r>
            <a:r>
              <a:rPr lang="en-US" sz="2200" b="1" i="1" baseline="30000" dirty="0"/>
              <a:t>th</a:t>
            </a:r>
            <a:r>
              <a:rPr lang="en-US" sz="2200" b="1" i="1" dirty="0"/>
              <a:t> December?</a:t>
            </a:r>
          </a:p>
          <a:p>
            <a:pPr lvl="1">
              <a:buSzPct val="150000"/>
              <a:buFont typeface="Arial" panose="020B0604020202020204" pitchFamily="34" charset="0"/>
              <a:buChar char="•"/>
            </a:pPr>
            <a:r>
              <a:rPr lang="en-IN" sz="2200" dirty="0"/>
              <a:t>The United Nations (UN) General </a:t>
            </a:r>
            <a:r>
              <a:rPr lang="en-IN" sz="2200" dirty="0" smtClean="0"/>
              <a:t/>
            </a:r>
            <a:br>
              <a:rPr lang="en-IN" sz="2200" dirty="0" smtClean="0"/>
            </a:br>
            <a:r>
              <a:rPr lang="en-IN" sz="2200" dirty="0" smtClean="0"/>
              <a:t>Assembly </a:t>
            </a:r>
            <a:r>
              <a:rPr lang="en-IN" sz="2200" dirty="0"/>
              <a:t>formally adopted the UN </a:t>
            </a:r>
            <a:r>
              <a:rPr lang="en-IN" sz="2200" dirty="0" smtClean="0"/>
              <a:t/>
            </a:r>
            <a:br>
              <a:rPr lang="en-IN" sz="2200" dirty="0" smtClean="0"/>
            </a:br>
            <a:r>
              <a:rPr lang="en-IN" sz="2200" dirty="0" smtClean="0"/>
              <a:t>Set </a:t>
            </a:r>
            <a:r>
              <a:rPr lang="en-IN" sz="2200" dirty="0"/>
              <a:t>of Competition Principles </a:t>
            </a:r>
            <a:r>
              <a:rPr lang="en-US" sz="2200" dirty="0"/>
              <a:t>at its 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35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 </a:t>
            </a:r>
            <a:r>
              <a:rPr lang="en-US" sz="2200" dirty="0"/>
              <a:t>meeting on </a:t>
            </a:r>
            <a:r>
              <a:rPr lang="en-US" sz="2200" dirty="0" smtClean="0"/>
              <a:t>December 05, </a:t>
            </a:r>
            <a:r>
              <a:rPr lang="en-US" sz="2200" dirty="0"/>
              <a:t>1980</a:t>
            </a:r>
            <a:endParaRPr lang="en-IN" sz="2200" dirty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E0D7D-38AF-406C-ABFC-82400DB99C9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019800" y="130802"/>
            <a:ext cx="2895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IN" sz="33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52400" y="685800"/>
            <a:ext cx="87630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IN" sz="2800" b="1" dirty="0" smtClean="0"/>
              <a:t>Support from Countries</a:t>
            </a:r>
          </a:p>
          <a:p>
            <a:pPr algn="ctr"/>
            <a:r>
              <a:rPr lang="en-IN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Competition agencies made a call to UNCTAD towards a formal adoption of the </a:t>
            </a:r>
            <a:r>
              <a:rPr lang="en-IN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Day</a:t>
            </a:r>
            <a:endParaRPr lang="en-IN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166698" y="1219201"/>
            <a:ext cx="7794000" cy="540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22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4000"/>
                </a:schemeClr>
              </a:gs>
              <a:gs pos="56000">
                <a:schemeClr val="accent3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r>
              <a:rPr lang="en-IN" sz="2000" dirty="0" smtClean="0">
                <a:solidFill>
                  <a:schemeClr val="tx1"/>
                </a:solidFill>
              </a:rPr>
              <a:t>Philippines adopted 5th December as a National Competition Day</a:t>
            </a: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1166647" y="3048001"/>
            <a:ext cx="7794000" cy="540000"/>
          </a:xfrm>
          <a:prstGeom prst="rect">
            <a:avLst/>
          </a:prstGeom>
          <a:gradFill>
            <a:gsLst>
              <a:gs pos="0">
                <a:schemeClr val="bg2">
                  <a:lumMod val="90000"/>
                  <a:alpha val="0"/>
                </a:schemeClr>
              </a:gs>
              <a:gs pos="50000">
                <a:schemeClr val="bg2">
                  <a:lumMod val="75000"/>
                </a:schemeClr>
              </a:gs>
              <a:gs pos="100000">
                <a:schemeClr val="bg2">
                  <a:lumMod val="40000"/>
                  <a:alpha val="64000"/>
                </a:scheme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n-IN" sz="2000" dirty="0">
                <a:solidFill>
                  <a:schemeClr val="tx1"/>
                </a:solidFill>
              </a:rPr>
              <a:t>Federal Austrian Competition Authority, Republic of Austria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1172619" y="4724400"/>
            <a:ext cx="7794000" cy="540000"/>
          </a:xfrm>
          <a:prstGeom prst="rect">
            <a:avLst/>
          </a:prstGeom>
          <a:gradFill>
            <a:gsLst>
              <a:gs pos="0">
                <a:schemeClr val="bg2">
                  <a:lumMod val="90000"/>
                  <a:alpha val="0"/>
                </a:schemeClr>
              </a:gs>
              <a:gs pos="50000">
                <a:schemeClr val="bg2">
                  <a:lumMod val="75000"/>
                </a:schemeClr>
              </a:gs>
              <a:gs pos="100000">
                <a:schemeClr val="bg2">
                  <a:lumMod val="40000"/>
                  <a:alpha val="64000"/>
                </a:scheme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n-IN" sz="2000" dirty="0">
                <a:solidFill>
                  <a:schemeClr val="tx1"/>
                </a:solidFill>
              </a:rPr>
              <a:t>Fiji Commerce Commission, Fiji</a:t>
            </a: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1185551" y="2133600"/>
            <a:ext cx="7778098" cy="685800"/>
          </a:xfrm>
          <a:prstGeom prst="rect">
            <a:avLst/>
          </a:prstGeom>
          <a:gradFill>
            <a:gsLst>
              <a:gs pos="0">
                <a:schemeClr val="tx2">
                  <a:alpha val="0"/>
                  <a:lumMod val="0"/>
                </a:schemeClr>
              </a:gs>
              <a:gs pos="50000">
                <a:schemeClr val="tx2">
                  <a:lumMod val="40000"/>
                  <a:lumOff val="6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n-IN" sz="2000" dirty="0">
                <a:solidFill>
                  <a:schemeClr val="tx1"/>
                </a:solidFill>
              </a:rPr>
              <a:t>Competition Promotion and Consumer Protection Directorate, Republic of Afghanistan</a:t>
            </a: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1171001" y="3886200"/>
            <a:ext cx="7794000" cy="540000"/>
          </a:xfrm>
          <a:prstGeom prst="rect">
            <a:avLst/>
          </a:prstGeom>
          <a:gradFill>
            <a:gsLst>
              <a:gs pos="0">
                <a:schemeClr val="tx2">
                  <a:alpha val="0"/>
                  <a:lumMod val="0"/>
                </a:schemeClr>
              </a:gs>
              <a:gs pos="50000">
                <a:schemeClr val="tx2">
                  <a:lumMod val="40000"/>
                  <a:lumOff val="6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n-IN" sz="2000" dirty="0">
                <a:solidFill>
                  <a:schemeClr val="tx1"/>
                </a:solidFill>
              </a:rPr>
              <a:t>Commission on Protection of Competition, Republic of Bulgaria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1185551" y="5562600"/>
            <a:ext cx="7776000" cy="540000"/>
          </a:xfrm>
          <a:prstGeom prst="rect">
            <a:avLst/>
          </a:prstGeom>
          <a:gradFill>
            <a:gsLst>
              <a:gs pos="0">
                <a:schemeClr val="tx2">
                  <a:alpha val="0"/>
                  <a:lumMod val="0"/>
                </a:schemeClr>
              </a:gs>
              <a:gs pos="50000">
                <a:schemeClr val="tx2">
                  <a:lumMod val="40000"/>
                  <a:lumOff val="6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n-IN" sz="2000" dirty="0">
                <a:solidFill>
                  <a:schemeClr val="tx1"/>
                </a:solidFill>
              </a:rPr>
              <a:t>Gambia Competition Commission, The Gambia</a:t>
            </a:r>
          </a:p>
        </p:txBody>
      </p:sp>
      <p:pic>
        <p:nvPicPr>
          <p:cNvPr id="2" name="Picture 1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219200"/>
            <a:ext cx="954000" cy="540000"/>
          </a:xfrm>
          <a:prstGeom prst="rect">
            <a:avLst/>
          </a:prstGeom>
        </p:spPr>
      </p:pic>
      <p:pic>
        <p:nvPicPr>
          <p:cNvPr id="10" name="Picture 9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133600"/>
            <a:ext cx="944019" cy="685800"/>
          </a:xfrm>
          <a:prstGeom prst="rect">
            <a:avLst/>
          </a:prstGeom>
        </p:spPr>
      </p:pic>
      <p:pic>
        <p:nvPicPr>
          <p:cNvPr id="11" name="Picture 10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048000"/>
            <a:ext cx="954000" cy="540000"/>
          </a:xfrm>
          <a:prstGeom prst="rect">
            <a:avLst/>
          </a:prstGeom>
        </p:spPr>
      </p:pic>
      <p:pic>
        <p:nvPicPr>
          <p:cNvPr id="12" name="Picture 11"/>
          <p:cNvPicPr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886200"/>
            <a:ext cx="954000" cy="540000"/>
          </a:xfrm>
          <a:prstGeom prst="rect">
            <a:avLst/>
          </a:prstGeom>
        </p:spPr>
      </p:pic>
      <p:pic>
        <p:nvPicPr>
          <p:cNvPr id="13" name="Picture 12"/>
          <p:cNvPicPr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724400"/>
            <a:ext cx="954000" cy="540000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562600"/>
            <a:ext cx="954000" cy="540000"/>
          </a:xfrm>
          <a:prstGeom prst="rect">
            <a:avLst/>
          </a:prstGeom>
        </p:spPr>
      </p:pic>
      <p:sp>
        <p:nvSpPr>
          <p:cNvPr id="2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69875" y="6465125"/>
            <a:ext cx="2133600" cy="365125"/>
          </a:xfrm>
        </p:spPr>
        <p:txBody>
          <a:bodyPr/>
          <a:lstStyle/>
          <a:p>
            <a:fld id="{21D7337F-C307-4F9B-8E00-0E2205FDBD67}" type="slidenum">
              <a:rPr lang="en-US" smtClean="0">
                <a:solidFill>
                  <a:schemeClr val="bg1"/>
                </a:solidFill>
              </a:rPr>
              <a:t>13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6172200" y="283202"/>
            <a:ext cx="2895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latin typeface="Mistral" pitchFamily="66" charset="0"/>
              </a:rPr>
              <a:t>World Competition Day</a:t>
            </a:r>
            <a:br>
              <a:rPr lang="en-US" dirty="0" smtClean="0">
                <a:latin typeface="Mistral" pitchFamily="66" charset="0"/>
              </a:rPr>
            </a:br>
            <a:r>
              <a:rPr lang="en-US" sz="3300" dirty="0" smtClean="0">
                <a:latin typeface="Mistral" pitchFamily="66" charset="0"/>
              </a:rPr>
              <a:t>5</a:t>
            </a:r>
            <a:r>
              <a:rPr lang="en-US" sz="3300" baseline="30000" dirty="0" smtClean="0">
                <a:latin typeface="Mistral" pitchFamily="66" charset="0"/>
              </a:rPr>
              <a:t>th</a:t>
            </a:r>
            <a:r>
              <a:rPr lang="en-US" sz="3300" dirty="0" smtClean="0">
                <a:latin typeface="Mistral" pitchFamily="66" charset="0"/>
              </a:rPr>
              <a:t> December</a:t>
            </a:r>
            <a:endParaRPr lang="en-IN" sz="3300" dirty="0"/>
          </a:p>
        </p:txBody>
      </p:sp>
    </p:spTree>
    <p:extLst>
      <p:ext uri="{BB962C8B-B14F-4D97-AF65-F5344CB8AC3E}">
        <p14:creationId xmlns:p14="http://schemas.microsoft.com/office/powerpoint/2010/main" val="937467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2"/>
          <p:cNvSpPr txBox="1">
            <a:spLocks/>
          </p:cNvSpPr>
          <p:nvPr/>
        </p:nvSpPr>
        <p:spPr>
          <a:xfrm>
            <a:off x="1154358" y="4953000"/>
            <a:ext cx="7812000" cy="504000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  <a:alpha val="0"/>
                </a:schemeClr>
              </a:gs>
              <a:gs pos="50000">
                <a:schemeClr val="tx2">
                  <a:lumMod val="40000"/>
                  <a:lumOff val="6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n-IN" sz="2000" dirty="0">
                <a:solidFill>
                  <a:schemeClr val="tx1"/>
                </a:solidFill>
              </a:rPr>
              <a:t>Competition and Consumer Protection Commission, Zambia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145030" y="1248600"/>
            <a:ext cx="7812000" cy="504000"/>
          </a:xfrm>
          <a:prstGeom prst="rect">
            <a:avLst/>
          </a:prstGeom>
          <a:gradFill>
            <a:gsLst>
              <a:gs pos="0">
                <a:schemeClr val="bg2">
                  <a:lumMod val="90000"/>
                  <a:alpha val="0"/>
                </a:schemeClr>
              </a:gs>
              <a:gs pos="50000">
                <a:schemeClr val="bg2">
                  <a:lumMod val="75000"/>
                </a:schemeClr>
              </a:gs>
              <a:gs pos="100000">
                <a:schemeClr val="bg2">
                  <a:lumMod val="40000"/>
                  <a:alpha val="64000"/>
                </a:scheme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n-IN" sz="2000" dirty="0">
                <a:solidFill>
                  <a:schemeClr val="tx1"/>
                </a:solidFill>
              </a:rPr>
              <a:t>Competition Protection Agency, Republic of Kazakhstan</a:t>
            </a: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1144979" y="2743200"/>
            <a:ext cx="7812000" cy="504000"/>
          </a:xfrm>
          <a:prstGeom prst="rect">
            <a:avLst/>
          </a:prstGeom>
          <a:gradFill>
            <a:gsLst>
              <a:gs pos="0">
                <a:schemeClr val="bg2">
                  <a:lumMod val="90000"/>
                  <a:alpha val="0"/>
                </a:schemeClr>
              </a:gs>
              <a:gs pos="50000">
                <a:schemeClr val="bg2">
                  <a:lumMod val="75000"/>
                </a:schemeClr>
              </a:gs>
              <a:gs pos="100000">
                <a:schemeClr val="bg2">
                  <a:lumMod val="40000"/>
                  <a:alpha val="64000"/>
                </a:scheme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n-IN" sz="2000" dirty="0">
                <a:solidFill>
                  <a:schemeClr val="tx1"/>
                </a:solidFill>
              </a:rPr>
              <a:t>Competition Commission of </a:t>
            </a:r>
            <a:r>
              <a:rPr lang="en-IN" sz="2000" dirty="0" smtClean="0">
                <a:solidFill>
                  <a:schemeClr val="tx1"/>
                </a:solidFill>
              </a:rPr>
              <a:t>Pakistan</a:t>
            </a:r>
            <a:endParaRPr lang="en-IN" sz="2000" dirty="0">
              <a:solidFill>
                <a:schemeClr val="tx1"/>
              </a:solidFill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1150951" y="4191001"/>
            <a:ext cx="7812000" cy="504000"/>
          </a:xfrm>
          <a:prstGeom prst="rect">
            <a:avLst/>
          </a:prstGeom>
          <a:gradFill>
            <a:gsLst>
              <a:gs pos="0">
                <a:schemeClr val="bg2">
                  <a:lumMod val="90000"/>
                  <a:alpha val="0"/>
                </a:schemeClr>
              </a:gs>
              <a:gs pos="50000">
                <a:schemeClr val="bg2">
                  <a:lumMod val="75000"/>
                </a:schemeClr>
              </a:gs>
              <a:gs pos="100000">
                <a:schemeClr val="bg2">
                  <a:lumMod val="40000"/>
                  <a:alpha val="64000"/>
                </a:scheme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n-IN" sz="2000" dirty="0">
                <a:solidFill>
                  <a:schemeClr val="tx1"/>
                </a:solidFill>
              </a:rPr>
              <a:t>The Office of Fair Trading, UK</a:t>
            </a: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1147981" y="1981200"/>
            <a:ext cx="7812000" cy="504000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  <a:alpha val="0"/>
                </a:schemeClr>
              </a:gs>
              <a:gs pos="50000">
                <a:schemeClr val="tx2">
                  <a:lumMod val="40000"/>
                  <a:lumOff val="6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n-IN" sz="2000" dirty="0">
                <a:solidFill>
                  <a:schemeClr val="tx1"/>
                </a:solidFill>
              </a:rPr>
              <a:t>Namibian Competition Commission, Namibia</a:t>
            </a: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1143000" y="3429001"/>
            <a:ext cx="7812000" cy="504000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  <a:alpha val="0"/>
                </a:schemeClr>
              </a:gs>
              <a:gs pos="50000">
                <a:schemeClr val="tx2">
                  <a:lumMod val="40000"/>
                  <a:lumOff val="6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n-IN" sz="2000" dirty="0">
                <a:solidFill>
                  <a:schemeClr val="tx1"/>
                </a:solidFill>
              </a:rPr>
              <a:t>Federal Antimonopoly Service, Russia</a:t>
            </a: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1144979" y="5638801"/>
            <a:ext cx="7812000" cy="504000"/>
          </a:xfrm>
          <a:prstGeom prst="rect">
            <a:avLst/>
          </a:prstGeom>
          <a:gradFill>
            <a:gsLst>
              <a:gs pos="0">
                <a:schemeClr val="bg2">
                  <a:lumMod val="90000"/>
                  <a:alpha val="0"/>
                </a:schemeClr>
              </a:gs>
              <a:gs pos="50000">
                <a:schemeClr val="bg2">
                  <a:lumMod val="75000"/>
                </a:schemeClr>
              </a:gs>
              <a:gs pos="100000">
                <a:schemeClr val="bg2">
                  <a:lumMod val="40000"/>
                  <a:alpha val="64000"/>
                </a:scheme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n-IN" sz="2000" dirty="0">
                <a:solidFill>
                  <a:schemeClr val="tx1"/>
                </a:solidFill>
              </a:rPr>
              <a:t>Competition and Tariff Commission, Zimbabwe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52400" y="750674"/>
            <a:ext cx="8763000" cy="4953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IN" sz="2800" b="1" dirty="0" smtClean="0"/>
              <a:t>Support from Countries…</a:t>
            </a:r>
          </a:p>
        </p:txBody>
      </p:sp>
      <p:pic>
        <p:nvPicPr>
          <p:cNvPr id="3" name="Picture 2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68" y="1248600"/>
            <a:ext cx="936000" cy="504000"/>
          </a:xfrm>
          <a:prstGeom prst="rect">
            <a:avLst/>
          </a:prstGeom>
        </p:spPr>
      </p:pic>
      <p:pic>
        <p:nvPicPr>
          <p:cNvPr id="4" name="Picture 3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68" y="1981200"/>
            <a:ext cx="936000" cy="504000"/>
          </a:xfrm>
          <a:prstGeom prst="rect">
            <a:avLst/>
          </a:prstGeom>
        </p:spPr>
      </p:pic>
      <p:pic>
        <p:nvPicPr>
          <p:cNvPr id="6" name="Picture 5"/>
          <p:cNvPicPr>
            <a:picLocks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1" t="2284" r="1503"/>
          <a:stretch/>
        </p:blipFill>
        <p:spPr>
          <a:xfrm>
            <a:off x="210668" y="2743200"/>
            <a:ext cx="936000" cy="504000"/>
          </a:xfrm>
          <a:prstGeom prst="rect">
            <a:avLst/>
          </a:prstGeom>
        </p:spPr>
      </p:pic>
      <p:pic>
        <p:nvPicPr>
          <p:cNvPr id="7" name="Picture 6"/>
          <p:cNvPicPr>
            <a:picLocks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" t="1962" r="1132" b="1962"/>
          <a:stretch/>
        </p:blipFill>
        <p:spPr>
          <a:xfrm>
            <a:off x="211805" y="3429000"/>
            <a:ext cx="936000" cy="504000"/>
          </a:xfrm>
          <a:prstGeom prst="rect">
            <a:avLst/>
          </a:prstGeom>
        </p:spPr>
      </p:pic>
      <p:pic>
        <p:nvPicPr>
          <p:cNvPr id="16" name="Picture 15"/>
          <p:cNvPicPr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49" y="4191000"/>
            <a:ext cx="936000" cy="504000"/>
          </a:xfrm>
          <a:prstGeom prst="rect">
            <a:avLst/>
          </a:prstGeom>
        </p:spPr>
      </p:pic>
      <p:pic>
        <p:nvPicPr>
          <p:cNvPr id="23" name="Picture 22"/>
          <p:cNvPicPr>
            <a:picLocks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026" y="4953000"/>
            <a:ext cx="936000" cy="504000"/>
          </a:xfrm>
          <a:prstGeom prst="rect">
            <a:avLst/>
          </a:prstGeom>
        </p:spPr>
      </p:pic>
      <p:pic>
        <p:nvPicPr>
          <p:cNvPr id="24" name="Picture 23"/>
          <p:cNvPicPr>
            <a:picLocks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0" t="2554" r="1320" b="2554"/>
          <a:stretch/>
        </p:blipFill>
        <p:spPr>
          <a:xfrm>
            <a:off x="210668" y="5638800"/>
            <a:ext cx="936000" cy="504000"/>
          </a:xfrm>
          <a:prstGeom prst="rect">
            <a:avLst/>
          </a:prstGeom>
        </p:spPr>
      </p:pic>
      <p:sp>
        <p:nvSpPr>
          <p:cNvPr id="32" name="Title 1"/>
          <p:cNvSpPr txBox="1">
            <a:spLocks/>
          </p:cNvSpPr>
          <p:nvPr/>
        </p:nvSpPr>
        <p:spPr>
          <a:xfrm>
            <a:off x="6019800" y="130802"/>
            <a:ext cx="2895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latin typeface="Mistral" pitchFamily="66" charset="0"/>
              </a:rPr>
              <a:t>World Competition Day</a:t>
            </a:r>
            <a:br>
              <a:rPr lang="en-US" dirty="0" smtClean="0">
                <a:latin typeface="Mistral" pitchFamily="66" charset="0"/>
              </a:rPr>
            </a:br>
            <a:r>
              <a:rPr lang="en-US" sz="3300" dirty="0" smtClean="0">
                <a:latin typeface="Mistral" pitchFamily="66" charset="0"/>
              </a:rPr>
              <a:t>5</a:t>
            </a:r>
            <a:r>
              <a:rPr lang="en-US" sz="3300" baseline="30000" dirty="0" smtClean="0">
                <a:latin typeface="Mistral" pitchFamily="66" charset="0"/>
              </a:rPr>
              <a:t>th</a:t>
            </a:r>
            <a:r>
              <a:rPr lang="en-US" sz="3300" dirty="0" smtClean="0">
                <a:latin typeface="Mistral" pitchFamily="66" charset="0"/>
              </a:rPr>
              <a:t> December</a:t>
            </a:r>
            <a:endParaRPr lang="en-IN" sz="3300" dirty="0"/>
          </a:p>
        </p:txBody>
      </p:sp>
      <p:sp>
        <p:nvSpPr>
          <p:cNvPr id="3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58000" y="6469125"/>
            <a:ext cx="2133600" cy="365125"/>
          </a:xfrm>
        </p:spPr>
        <p:txBody>
          <a:bodyPr/>
          <a:lstStyle/>
          <a:p>
            <a:fld id="{21D7337F-C307-4F9B-8E00-0E2205FDBD67}" type="slidenum">
              <a:rPr lang="en-US" smtClean="0">
                <a:solidFill>
                  <a:schemeClr val="bg1"/>
                </a:solidFill>
              </a:rPr>
              <a:t>14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643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810000"/>
            <a:ext cx="7543800" cy="2316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800" i="1" dirty="0" smtClean="0"/>
              <a:t>Calling for a better cooperation among BRICS </a:t>
            </a:r>
            <a:r>
              <a:rPr lang="en-IN" sz="2800" i="1" dirty="0"/>
              <a:t>competition authorities </a:t>
            </a:r>
            <a:r>
              <a:rPr lang="en-IN" sz="2800" i="1" dirty="0" smtClean="0"/>
              <a:t>in </a:t>
            </a:r>
            <a:r>
              <a:rPr lang="en-IN" sz="2800" i="1" dirty="0"/>
              <a:t>effectively </a:t>
            </a:r>
            <a:r>
              <a:rPr lang="en-IN" sz="2800" i="1" dirty="0" smtClean="0"/>
              <a:t>dealing with various </a:t>
            </a:r>
            <a:r>
              <a:rPr lang="en-IN" sz="2800" i="1" dirty="0"/>
              <a:t>issues and </a:t>
            </a:r>
            <a:r>
              <a:rPr lang="en-IN" sz="2800" i="1" dirty="0" smtClean="0"/>
              <a:t>challenges </a:t>
            </a:r>
            <a:r>
              <a:rPr lang="en-IN" sz="2800" i="1" dirty="0"/>
              <a:t>in competition </a:t>
            </a:r>
            <a:r>
              <a:rPr lang="en-IN" sz="2800" i="1" dirty="0" smtClean="0"/>
              <a:t>enforcement</a:t>
            </a:r>
            <a:endParaRPr lang="en-IN" sz="2800" i="1" dirty="0"/>
          </a:p>
          <a:p>
            <a:pPr marL="0" indent="0">
              <a:buNone/>
            </a:pPr>
            <a:endParaRPr lang="en-IN" dirty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E0D7D-38AF-406C-ABFC-82400DB99C91}" type="slidenum">
              <a:rPr lang="en-US" smtClean="0"/>
              <a:t>15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4642" y="1025131"/>
            <a:ext cx="4314758" cy="2556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04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endParaRPr lang="en-IN" dirty="0"/>
          </a:p>
          <a:p>
            <a:pPr marL="0" indent="0" algn="ctr">
              <a:buNone/>
            </a:pPr>
            <a:r>
              <a:rPr lang="en-IN" sz="3600" b="1" dirty="0" smtClean="0"/>
              <a:t>Thank You!</a:t>
            </a:r>
          </a:p>
          <a:p>
            <a:pPr marL="0" indent="0" algn="ctr">
              <a:buNone/>
            </a:pPr>
            <a:endParaRPr lang="en-IN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E0D7D-38AF-406C-ABFC-82400DB99C9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44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cs typeface="Times New Roman" panose="02020603050405020304" pitchFamily="18" charset="0"/>
              </a:rPr>
              <a:t>Importance of Competition Culture</a:t>
            </a:r>
            <a:endParaRPr lang="en-US" sz="2800" b="1" dirty="0"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E0D7D-38AF-406C-ABFC-82400DB99C91}" type="slidenum">
              <a:rPr lang="en-US" smtClean="0"/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10600" cy="5181600"/>
          </a:xfrm>
        </p:spPr>
        <p:txBody>
          <a:bodyPr>
            <a:noAutofit/>
          </a:bodyPr>
          <a:lstStyle/>
          <a:p>
            <a:pPr>
              <a:buSzPct val="150000"/>
            </a:pPr>
            <a:r>
              <a:rPr lang="en-GB" sz="2200" dirty="0" smtClean="0">
                <a:latin typeface="+mj-lt"/>
                <a:cs typeface="Times New Roman" panose="02020603050405020304" pitchFamily="18" charset="0"/>
              </a:rPr>
              <a:t>For effective </a:t>
            </a:r>
            <a:r>
              <a:rPr lang="en-GB" sz="2200" dirty="0">
                <a:latin typeface="+mj-lt"/>
                <a:cs typeface="Times New Roman" panose="02020603050405020304" pitchFamily="18" charset="0"/>
              </a:rPr>
              <a:t>competition regime, </a:t>
            </a:r>
            <a:r>
              <a:rPr lang="en-GB" sz="2200" dirty="0" smtClean="0">
                <a:latin typeface="+mj-lt"/>
                <a:cs typeface="Times New Roman" panose="02020603050405020304" pitchFamily="18" charset="0"/>
              </a:rPr>
              <a:t>competition </a:t>
            </a:r>
            <a:r>
              <a:rPr lang="en-GB" sz="2200" dirty="0">
                <a:latin typeface="+mj-lt"/>
                <a:cs typeface="Times New Roman" panose="02020603050405020304" pitchFamily="18" charset="0"/>
              </a:rPr>
              <a:t>agency must do more than </a:t>
            </a:r>
            <a:r>
              <a:rPr lang="en-GB" sz="2200" dirty="0" smtClean="0">
                <a:latin typeface="+mj-lt"/>
                <a:cs typeface="Times New Roman" panose="02020603050405020304" pitchFamily="18" charset="0"/>
              </a:rPr>
              <a:t>enforce </a:t>
            </a:r>
            <a:r>
              <a:rPr lang="en-GB" sz="2200" dirty="0">
                <a:latin typeface="+mj-lt"/>
                <a:cs typeface="Times New Roman" panose="02020603050405020304" pitchFamily="18" charset="0"/>
              </a:rPr>
              <a:t>the competition </a:t>
            </a:r>
            <a:r>
              <a:rPr lang="en-GB" sz="2200" dirty="0" smtClean="0">
                <a:latin typeface="+mj-lt"/>
                <a:cs typeface="Times New Roman" panose="02020603050405020304" pitchFamily="18" charset="0"/>
              </a:rPr>
              <a:t>law but without losing sight of its inherent function of enforcement</a:t>
            </a:r>
          </a:p>
          <a:p>
            <a:pPr>
              <a:buSzPct val="150000"/>
            </a:pPr>
            <a:r>
              <a:rPr lang="en-US" sz="2200" dirty="0" smtClean="0">
                <a:latin typeface="+mj-lt"/>
                <a:cs typeface="Times New Roman" panose="02020603050405020304" pitchFamily="18" charset="0"/>
              </a:rPr>
              <a:t>Competition advocacy and awareness generation key to successful competition culture</a:t>
            </a:r>
          </a:p>
          <a:p>
            <a:pPr>
              <a:buSzPct val="150000"/>
            </a:pPr>
            <a:r>
              <a:rPr lang="en-GB" sz="2200" dirty="0">
                <a:latin typeface="+mj-lt"/>
                <a:cs typeface="Times New Roman" panose="02020603050405020304" pitchFamily="18" charset="0"/>
              </a:rPr>
              <a:t>Competition culture has </a:t>
            </a:r>
            <a:r>
              <a:rPr lang="en-GB" sz="2200" dirty="0" smtClean="0">
                <a:latin typeface="+mj-lt"/>
                <a:cs typeface="Times New Roman" panose="02020603050405020304" pitchFamily="18" charset="0"/>
              </a:rPr>
              <a:t>obvious </a:t>
            </a:r>
            <a:r>
              <a:rPr lang="en-GB" sz="2200" dirty="0">
                <a:latin typeface="+mj-lt"/>
                <a:cs typeface="Times New Roman" panose="02020603050405020304" pitchFamily="18" charset="0"/>
              </a:rPr>
              <a:t>benefits </a:t>
            </a:r>
            <a:r>
              <a:rPr lang="en-GB" sz="2200" dirty="0" smtClean="0">
                <a:latin typeface="+mj-lt"/>
                <a:cs typeface="Times New Roman" panose="02020603050405020304" pitchFamily="18" charset="0"/>
              </a:rPr>
              <a:t/>
            </a:r>
            <a:br>
              <a:rPr lang="en-GB" sz="2200" dirty="0" smtClean="0">
                <a:latin typeface="+mj-lt"/>
                <a:cs typeface="Times New Roman" panose="02020603050405020304" pitchFamily="18" charset="0"/>
              </a:rPr>
            </a:br>
            <a:r>
              <a:rPr lang="en-GB" sz="2200" dirty="0" smtClean="0">
                <a:latin typeface="+mj-lt"/>
                <a:cs typeface="Times New Roman" panose="02020603050405020304" pitchFamily="18" charset="0"/>
              </a:rPr>
              <a:t>for </a:t>
            </a:r>
            <a:r>
              <a:rPr lang="en-GB" sz="2200" dirty="0">
                <a:latin typeface="+mj-lt"/>
                <a:cs typeface="Times New Roman" panose="02020603050405020304" pitchFamily="18" charset="0"/>
              </a:rPr>
              <a:t>enforcement:</a:t>
            </a:r>
          </a:p>
          <a:p>
            <a:pPr lvl="1"/>
            <a:r>
              <a:rPr lang="en-GB" sz="2200" dirty="0">
                <a:latin typeface="+mj-lt"/>
                <a:cs typeface="Times New Roman" panose="02020603050405020304" pitchFamily="18" charset="0"/>
              </a:rPr>
              <a:t>businesses will more readily </a:t>
            </a:r>
            <a:r>
              <a:rPr lang="en-GB" sz="2200" dirty="0" smtClean="0">
                <a:latin typeface="+mj-lt"/>
                <a:cs typeface="Times New Roman" panose="02020603050405020304" pitchFamily="18" charset="0"/>
              </a:rPr>
              <a:t>comply voluntarily</a:t>
            </a:r>
          </a:p>
          <a:p>
            <a:pPr lvl="1"/>
            <a:r>
              <a:rPr lang="en-GB" sz="2200" dirty="0" smtClean="0">
                <a:latin typeface="+mj-lt"/>
                <a:cs typeface="Times New Roman" panose="02020603050405020304" pitchFamily="18" charset="0"/>
              </a:rPr>
              <a:t>business and the public will more willingly cooperate, by providing </a:t>
            </a:r>
            <a:r>
              <a:rPr lang="en-GB" sz="2200" b="1" dirty="0" smtClean="0">
                <a:latin typeface="+mj-lt"/>
                <a:cs typeface="Times New Roman" panose="02020603050405020304" pitchFamily="18" charset="0"/>
              </a:rPr>
              <a:t/>
            </a:r>
            <a:br>
              <a:rPr lang="en-GB" sz="2200" b="1" dirty="0" smtClean="0">
                <a:latin typeface="+mj-lt"/>
                <a:cs typeface="Times New Roman" panose="02020603050405020304" pitchFamily="18" charset="0"/>
              </a:rPr>
            </a:br>
            <a:r>
              <a:rPr lang="en-GB" sz="2200" dirty="0" smtClean="0">
                <a:latin typeface="+mj-lt"/>
                <a:cs typeface="Times New Roman" panose="02020603050405020304" pitchFamily="18" charset="0"/>
              </a:rPr>
              <a:t>evidence against anticompetitive practices</a:t>
            </a:r>
          </a:p>
          <a:p>
            <a:pPr lvl="1"/>
            <a:r>
              <a:rPr lang="en-GB" sz="2200" dirty="0" smtClean="0">
                <a:latin typeface="+mj-lt"/>
                <a:cs typeface="Times New Roman" panose="02020603050405020304" pitchFamily="18" charset="0"/>
              </a:rPr>
              <a:t>policymakers </a:t>
            </a:r>
            <a:r>
              <a:rPr lang="en-GB" sz="2200" dirty="0">
                <a:latin typeface="+mj-lt"/>
                <a:cs typeface="Times New Roman" panose="02020603050405020304" pitchFamily="18" charset="0"/>
              </a:rPr>
              <a:t>will more enthusiastically </a:t>
            </a:r>
            <a:r>
              <a:rPr lang="en-GB" sz="2200" dirty="0" smtClean="0">
                <a:latin typeface="+mj-lt"/>
                <a:cs typeface="Times New Roman" panose="02020603050405020304" pitchFamily="18" charset="0"/>
              </a:rPr>
              <a:t>support </a:t>
            </a:r>
            <a:r>
              <a:rPr lang="en-GB" sz="2200" dirty="0">
                <a:latin typeface="+mj-lt"/>
                <a:cs typeface="Times New Roman" panose="02020603050405020304" pitchFamily="18" charset="0"/>
              </a:rPr>
              <a:t>the mission of the competition </a:t>
            </a:r>
            <a:r>
              <a:rPr lang="en-GB" sz="2200" dirty="0" smtClean="0">
                <a:latin typeface="+mj-lt"/>
                <a:cs typeface="Times New Roman" panose="02020603050405020304" pitchFamily="18" charset="0"/>
              </a:rPr>
              <a:t>agencies</a:t>
            </a:r>
          </a:p>
          <a:p>
            <a:pPr lvl="1" algn="just"/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593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4277862"/>
              </p:ext>
            </p:extLst>
          </p:nvPr>
        </p:nvGraphicFramePr>
        <p:xfrm>
          <a:off x="0" y="990600"/>
          <a:ext cx="8915400" cy="5364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E0D7D-38AF-406C-ABFC-82400DB99C91}" type="slidenum">
              <a:rPr lang="en-US" smtClean="0"/>
              <a:t>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8197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>
                <a:cs typeface="Times New Roman" panose="02020603050405020304" pitchFamily="18" charset="0"/>
              </a:rPr>
              <a:t>Importance of Competition Culture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336831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45" t="29580" r="25281" b="9087"/>
          <a:stretch/>
        </p:blipFill>
        <p:spPr>
          <a:xfrm>
            <a:off x="5221480" y="3124201"/>
            <a:ext cx="3922520" cy="2743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2"/>
          </a:xfrm>
        </p:spPr>
        <p:txBody>
          <a:bodyPr>
            <a:normAutofit/>
          </a:bodyPr>
          <a:lstStyle/>
          <a:p>
            <a:r>
              <a:rPr lang="en-GB" sz="2800" b="1" dirty="0" smtClean="0">
                <a:cs typeface="Times New Roman" panose="02020603050405020304" pitchFamily="18" charset="0"/>
              </a:rPr>
              <a:t>Why Competition Culture </a:t>
            </a:r>
            <a:r>
              <a:rPr lang="en-GB" sz="2800" b="1" dirty="0">
                <a:cs typeface="Times New Roman" panose="02020603050405020304" pitchFamily="18" charset="0"/>
              </a:rPr>
              <a:t>is </a:t>
            </a:r>
            <a:r>
              <a:rPr lang="en-GB" sz="2800" b="1" dirty="0" smtClean="0">
                <a:cs typeface="Times New Roman" panose="02020603050405020304" pitchFamily="18" charset="0"/>
              </a:rPr>
              <a:t>Strong </a:t>
            </a:r>
            <a:r>
              <a:rPr lang="en-GB" sz="2800" b="1" dirty="0">
                <a:cs typeface="Times New Roman" panose="02020603050405020304" pitchFamily="18" charset="0"/>
              </a:rPr>
              <a:t>in </a:t>
            </a:r>
            <a:r>
              <a:rPr lang="en-GB" sz="2800" b="1" dirty="0" smtClean="0">
                <a:cs typeface="Times New Roman" panose="02020603050405020304" pitchFamily="18" charset="0"/>
              </a:rPr>
              <a:t>Some Countries? </a:t>
            </a:r>
            <a:endParaRPr lang="en-US" sz="2800" b="1" dirty="0"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686800" cy="4800601"/>
          </a:xfrm>
        </p:spPr>
        <p:txBody>
          <a:bodyPr>
            <a:noAutofit/>
          </a:bodyPr>
          <a:lstStyle/>
          <a:p>
            <a:pPr lvl="0">
              <a:buSzPct val="150000"/>
            </a:pPr>
            <a:r>
              <a:rPr lang="en-GB" sz="2200" dirty="0">
                <a:latin typeface="+mj-lt"/>
                <a:cs typeface="Times New Roman" panose="02020603050405020304" pitchFamily="18" charset="0"/>
              </a:rPr>
              <a:t>participation of the competition agency in regulatory reform and privatisation processes; </a:t>
            </a:r>
            <a:endParaRPr lang="en-IN" sz="2200" dirty="0">
              <a:latin typeface="+mj-lt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  <a:buSzPct val="150000"/>
            </a:pPr>
            <a:r>
              <a:rPr lang="en-GB" sz="2200" dirty="0" smtClean="0">
                <a:latin typeface="+mj-lt"/>
                <a:cs typeface="Times New Roman" panose="02020603050405020304" pitchFamily="18" charset="0"/>
              </a:rPr>
              <a:t>long </a:t>
            </a:r>
            <a:r>
              <a:rPr lang="en-GB" sz="2200" dirty="0">
                <a:latin typeface="+mj-lt"/>
                <a:cs typeface="Times New Roman" panose="02020603050405020304" pitchFamily="18" charset="0"/>
              </a:rPr>
              <a:t>experience with competition policy; </a:t>
            </a:r>
            <a:endParaRPr lang="en-IN" sz="2200" dirty="0">
              <a:latin typeface="+mj-lt"/>
              <a:cs typeface="Times New Roman" panose="02020603050405020304" pitchFamily="18" charset="0"/>
            </a:endParaRPr>
          </a:p>
          <a:p>
            <a:pPr lvl="0">
              <a:buSzPct val="150000"/>
            </a:pPr>
            <a:r>
              <a:rPr lang="en-GB" sz="2200" dirty="0">
                <a:latin typeface="+mj-lt"/>
                <a:cs typeface="Times New Roman" panose="02020603050405020304" pitchFamily="18" charset="0"/>
              </a:rPr>
              <a:t>resolution of cases with significant </a:t>
            </a:r>
            <a:r>
              <a:rPr lang="en-GB" sz="2200" dirty="0" smtClean="0">
                <a:latin typeface="+mj-lt"/>
                <a:cs typeface="Times New Roman" panose="02020603050405020304" pitchFamily="18" charset="0"/>
              </a:rPr>
              <a:t/>
            </a:r>
            <a:br>
              <a:rPr lang="en-GB" sz="2200" dirty="0" smtClean="0">
                <a:latin typeface="+mj-lt"/>
                <a:cs typeface="Times New Roman" panose="02020603050405020304" pitchFamily="18" charset="0"/>
              </a:rPr>
            </a:br>
            <a:r>
              <a:rPr lang="en-GB" sz="2200" dirty="0" smtClean="0">
                <a:latin typeface="+mj-lt"/>
                <a:cs typeface="Times New Roman" panose="02020603050405020304" pitchFamily="18" charset="0"/>
              </a:rPr>
              <a:t>media </a:t>
            </a:r>
            <a:r>
              <a:rPr lang="en-GB" sz="2200" dirty="0">
                <a:latin typeface="+mj-lt"/>
                <a:cs typeface="Times New Roman" panose="02020603050405020304" pitchFamily="18" charset="0"/>
              </a:rPr>
              <a:t>coverage; </a:t>
            </a:r>
            <a:endParaRPr lang="en-IN" sz="2200" dirty="0">
              <a:latin typeface="+mj-lt"/>
              <a:cs typeface="Times New Roman" panose="02020603050405020304" pitchFamily="18" charset="0"/>
            </a:endParaRPr>
          </a:p>
          <a:p>
            <a:pPr lvl="0">
              <a:buSzPct val="150000"/>
            </a:pPr>
            <a:r>
              <a:rPr lang="en-GB" sz="2200" dirty="0" smtClean="0">
                <a:latin typeface="+mj-lt"/>
                <a:cs typeface="Times New Roman" panose="02020603050405020304" pitchFamily="18" charset="0"/>
              </a:rPr>
              <a:t>interaction </a:t>
            </a:r>
            <a:r>
              <a:rPr lang="en-GB" sz="2200" dirty="0">
                <a:latin typeface="+mj-lt"/>
                <a:cs typeface="Times New Roman" panose="02020603050405020304" pitchFamily="18" charset="0"/>
              </a:rPr>
              <a:t>with academic </a:t>
            </a:r>
            <a:r>
              <a:rPr lang="en-GB" sz="2200" dirty="0" smtClean="0">
                <a:latin typeface="+mj-lt"/>
                <a:cs typeface="Times New Roman" panose="02020603050405020304" pitchFamily="18" charset="0"/>
              </a:rPr>
              <a:t>institutions/</a:t>
            </a:r>
            <a:br>
              <a:rPr lang="en-GB" sz="2200" dirty="0" smtClean="0">
                <a:latin typeface="+mj-lt"/>
                <a:cs typeface="Times New Roman" panose="02020603050405020304" pitchFamily="18" charset="0"/>
              </a:rPr>
            </a:br>
            <a:r>
              <a:rPr lang="en-GB" sz="2200" dirty="0" smtClean="0">
                <a:latin typeface="+mj-lt"/>
                <a:cs typeface="Times New Roman" panose="02020603050405020304" pitchFamily="18" charset="0"/>
              </a:rPr>
              <a:t>universities and CSOs;</a:t>
            </a:r>
          </a:p>
          <a:p>
            <a:pPr lvl="0">
              <a:buSzPct val="150000"/>
            </a:pPr>
            <a:r>
              <a:rPr lang="en-GB" sz="2200" dirty="0" smtClean="0">
                <a:latin typeface="+mj-lt"/>
                <a:cs typeface="Times New Roman" panose="02020603050405020304" pitchFamily="18" charset="0"/>
              </a:rPr>
              <a:t>publication </a:t>
            </a:r>
            <a:r>
              <a:rPr lang="en-GB" sz="2200" dirty="0">
                <a:latin typeface="+mj-lt"/>
                <a:cs typeface="Times New Roman" panose="02020603050405020304" pitchFamily="18" charset="0"/>
              </a:rPr>
              <a:t>of decisions, case </a:t>
            </a:r>
            <a:r>
              <a:rPr lang="en-GB" sz="2200" dirty="0" smtClean="0">
                <a:latin typeface="+mj-lt"/>
                <a:cs typeface="Times New Roman" panose="02020603050405020304" pitchFamily="18" charset="0"/>
              </a:rPr>
              <a:t>studies; </a:t>
            </a:r>
            <a:br>
              <a:rPr lang="en-GB" sz="2200" dirty="0" smtClean="0">
                <a:latin typeface="+mj-lt"/>
                <a:cs typeface="Times New Roman" panose="02020603050405020304" pitchFamily="18" charset="0"/>
              </a:rPr>
            </a:br>
            <a:r>
              <a:rPr lang="en-GB" sz="2200" dirty="0" smtClean="0">
                <a:latin typeface="+mj-lt"/>
                <a:cs typeface="Times New Roman" panose="02020603050405020304" pitchFamily="18" charset="0"/>
              </a:rPr>
              <a:t>and</a:t>
            </a:r>
            <a:endParaRPr lang="en-IN" sz="2200" dirty="0">
              <a:latin typeface="+mj-lt"/>
              <a:cs typeface="Times New Roman" panose="02020603050405020304" pitchFamily="18" charset="0"/>
            </a:endParaRPr>
          </a:p>
          <a:p>
            <a:pPr lvl="0">
              <a:buSzPct val="150000"/>
            </a:pPr>
            <a:r>
              <a:rPr lang="en-GB" sz="2200" dirty="0" smtClean="0">
                <a:latin typeface="+mj-lt"/>
                <a:cs typeface="Times New Roman" panose="02020603050405020304" pitchFamily="18" charset="0"/>
              </a:rPr>
              <a:t>leadership </a:t>
            </a:r>
            <a:r>
              <a:rPr lang="en-GB" sz="2200" dirty="0">
                <a:latin typeface="+mj-lt"/>
                <a:cs typeface="Times New Roman" panose="02020603050405020304" pitchFamily="18" charset="0"/>
              </a:rPr>
              <a:t>of the head of the </a:t>
            </a:r>
            <a:r>
              <a:rPr lang="en-GB" sz="2200" dirty="0" smtClean="0">
                <a:latin typeface="+mj-lt"/>
                <a:cs typeface="Times New Roman" panose="02020603050405020304" pitchFamily="18" charset="0"/>
              </a:rPr>
              <a:t/>
            </a:r>
            <a:br>
              <a:rPr lang="en-GB" sz="2200" dirty="0" smtClean="0">
                <a:latin typeface="+mj-lt"/>
                <a:cs typeface="Times New Roman" panose="02020603050405020304" pitchFamily="18" charset="0"/>
              </a:rPr>
            </a:br>
            <a:r>
              <a:rPr lang="en-GB" sz="2200" dirty="0" smtClean="0">
                <a:latin typeface="+mj-lt"/>
                <a:cs typeface="Times New Roman" panose="02020603050405020304" pitchFamily="18" charset="0"/>
              </a:rPr>
              <a:t>competition </a:t>
            </a:r>
            <a:r>
              <a:rPr lang="en-GB" sz="2200" dirty="0">
                <a:latin typeface="+mj-lt"/>
                <a:cs typeface="Times New Roman" panose="02020603050405020304" pitchFamily="18" charset="0"/>
              </a:rPr>
              <a:t>authority. </a:t>
            </a:r>
            <a:endParaRPr lang="en-IN" sz="2200" dirty="0">
              <a:latin typeface="+mj-lt"/>
              <a:cs typeface="Times New Roman" panose="02020603050405020304" pitchFamily="18" charset="0"/>
            </a:endParaRPr>
          </a:p>
          <a:p>
            <a:pPr>
              <a:buSzPct val="150000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E0D7D-38AF-406C-ABFC-82400DB99C9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9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r>
              <a:rPr lang="en-GB" sz="2800" b="1" dirty="0" smtClean="0">
                <a:cs typeface="Times New Roman" panose="02020603050405020304" pitchFamily="18" charset="0"/>
              </a:rPr>
              <a:t>Why it is </a:t>
            </a:r>
            <a:r>
              <a:rPr lang="en-GB" sz="2800" b="1" dirty="0">
                <a:cs typeface="Times New Roman" panose="02020603050405020304" pitchFamily="18" charset="0"/>
              </a:rPr>
              <a:t>W</a:t>
            </a:r>
            <a:r>
              <a:rPr lang="en-GB" sz="2800" b="1" dirty="0" smtClean="0">
                <a:cs typeface="Times New Roman" panose="02020603050405020304" pitchFamily="18" charset="0"/>
              </a:rPr>
              <a:t>eak in Some </a:t>
            </a:r>
            <a:r>
              <a:rPr lang="en-GB" sz="2800" b="1" dirty="0">
                <a:cs typeface="Times New Roman" panose="02020603050405020304" pitchFamily="18" charset="0"/>
              </a:rPr>
              <a:t>C</a:t>
            </a:r>
            <a:r>
              <a:rPr lang="en-GB" sz="2800" b="1" dirty="0" smtClean="0">
                <a:cs typeface="Times New Roman" panose="02020603050405020304" pitchFamily="18" charset="0"/>
              </a:rPr>
              <a:t>ountries?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8077200" cy="54102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SzPct val="140000"/>
            </a:pPr>
            <a:r>
              <a:rPr lang="en-GB" sz="2200" dirty="0" smtClean="0">
                <a:latin typeface="+mj-lt"/>
                <a:cs typeface="Times New Roman" panose="02020603050405020304" pitchFamily="18" charset="0"/>
              </a:rPr>
              <a:t>recentness </a:t>
            </a:r>
            <a:r>
              <a:rPr lang="en-GB" sz="2200" dirty="0">
                <a:latin typeface="+mj-lt"/>
                <a:cs typeface="Times New Roman" panose="02020603050405020304" pitchFamily="18" charset="0"/>
              </a:rPr>
              <a:t>of competition legislation; </a:t>
            </a:r>
            <a:endParaRPr lang="en-GB" sz="2200" dirty="0" smtClean="0">
              <a:latin typeface="+mj-lt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SzPct val="140000"/>
            </a:pPr>
            <a:r>
              <a:rPr lang="en-GB" sz="2200" dirty="0">
                <a:latin typeface="+mj-lt"/>
                <a:cs typeface="Times New Roman" panose="02020603050405020304" pitchFamily="18" charset="0"/>
              </a:rPr>
              <a:t>l</a:t>
            </a:r>
            <a:r>
              <a:rPr lang="en-GB" sz="2200" dirty="0" smtClean="0">
                <a:latin typeface="+mj-lt"/>
                <a:cs typeface="Times New Roman" panose="02020603050405020304" pitchFamily="18" charset="0"/>
              </a:rPr>
              <a:t>ack of resources: human and financial;</a:t>
            </a:r>
            <a:endParaRPr lang="en-IN" sz="2200" dirty="0">
              <a:latin typeface="+mj-lt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  <a:buSzPct val="140000"/>
            </a:pPr>
            <a:r>
              <a:rPr lang="en-GB" sz="2200" dirty="0">
                <a:latin typeface="+mj-lt"/>
                <a:cs typeface="Times New Roman" panose="02020603050405020304" pitchFamily="18" charset="0"/>
              </a:rPr>
              <a:t>lack of experience by </a:t>
            </a:r>
            <a:r>
              <a:rPr lang="en-GB" sz="2200" dirty="0" smtClean="0">
                <a:latin typeface="+mj-lt"/>
                <a:cs typeface="Times New Roman" panose="02020603050405020304" pitchFamily="18" charset="0"/>
              </a:rPr>
              <a:t>courts; </a:t>
            </a:r>
            <a:endParaRPr lang="en-IN" sz="2200" dirty="0">
              <a:latin typeface="+mj-lt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  <a:buSzPct val="140000"/>
            </a:pPr>
            <a:r>
              <a:rPr lang="en-GB" sz="2200" dirty="0">
                <a:latin typeface="+mj-lt"/>
                <a:cs typeface="Times New Roman" panose="02020603050405020304" pitchFamily="18" charset="0"/>
              </a:rPr>
              <a:t>lack of acceptance of </a:t>
            </a:r>
            <a:r>
              <a:rPr lang="en-GB" sz="2200" dirty="0" smtClean="0">
                <a:latin typeface="+mj-lt"/>
                <a:cs typeface="Times New Roman" panose="02020603050405020304" pitchFamily="18" charset="0"/>
              </a:rPr>
              <a:t>competition </a:t>
            </a:r>
            <a:br>
              <a:rPr lang="en-GB" sz="2200" dirty="0" smtClean="0">
                <a:latin typeface="+mj-lt"/>
                <a:cs typeface="Times New Roman" panose="02020603050405020304" pitchFamily="18" charset="0"/>
              </a:rPr>
            </a:br>
            <a:r>
              <a:rPr lang="en-GB" sz="2200" dirty="0" smtClean="0">
                <a:latin typeface="+mj-lt"/>
                <a:cs typeface="Times New Roman" panose="02020603050405020304" pitchFamily="18" charset="0"/>
              </a:rPr>
              <a:t>principles </a:t>
            </a:r>
            <a:r>
              <a:rPr lang="en-GB" sz="2200" dirty="0">
                <a:latin typeface="+mj-lt"/>
                <a:cs typeface="Times New Roman" panose="02020603050405020304" pitchFamily="18" charset="0"/>
              </a:rPr>
              <a:t>by </a:t>
            </a:r>
            <a:r>
              <a:rPr lang="en-GB" sz="2200" dirty="0" smtClean="0">
                <a:latin typeface="+mj-lt"/>
                <a:cs typeface="Times New Roman" panose="02020603050405020304" pitchFamily="18" charset="0"/>
              </a:rPr>
              <a:t>authorities; and </a:t>
            </a:r>
            <a:endParaRPr lang="en-IN" sz="2200" dirty="0">
              <a:latin typeface="+mj-lt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  <a:buSzPct val="140000"/>
            </a:pPr>
            <a:r>
              <a:rPr lang="en-GB" sz="2200" dirty="0" smtClean="0">
                <a:latin typeface="+mj-lt"/>
                <a:cs typeface="Times New Roman" panose="02020603050405020304" pitchFamily="18" charset="0"/>
              </a:rPr>
              <a:t>lack </a:t>
            </a:r>
            <a:r>
              <a:rPr lang="en-GB" sz="2200" dirty="0">
                <a:latin typeface="+mj-lt"/>
                <a:cs typeface="Times New Roman" panose="02020603050405020304" pitchFamily="18" charset="0"/>
              </a:rPr>
              <a:t>of </a:t>
            </a:r>
            <a:r>
              <a:rPr lang="en-GB" sz="2200" dirty="0" smtClean="0">
                <a:latin typeface="+mj-lt"/>
                <a:cs typeface="Times New Roman" panose="02020603050405020304" pitchFamily="18" charset="0"/>
              </a:rPr>
              <a:t>competition advocacy </a:t>
            </a:r>
            <a:br>
              <a:rPr lang="en-GB" sz="2200" dirty="0" smtClean="0">
                <a:latin typeface="+mj-lt"/>
                <a:cs typeface="Times New Roman" panose="02020603050405020304" pitchFamily="18" charset="0"/>
              </a:rPr>
            </a:br>
            <a:r>
              <a:rPr lang="en-GB" sz="2200" dirty="0" smtClean="0">
                <a:latin typeface="+mj-lt"/>
                <a:cs typeface="Times New Roman" panose="02020603050405020304" pitchFamily="18" charset="0"/>
              </a:rPr>
              <a:t>efforts in raising awareness. </a:t>
            </a:r>
            <a:endParaRPr lang="en-IN" sz="22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E0D7D-38AF-406C-ABFC-82400DB99C91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74"/>
          <a:stretch/>
        </p:blipFill>
        <p:spPr>
          <a:xfrm>
            <a:off x="5240740" y="3505200"/>
            <a:ext cx="3922594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02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1226911"/>
            <a:ext cx="3127511" cy="20496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Competition Advocacy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3657600"/>
            <a:ext cx="8077201" cy="2590800"/>
          </a:xfrm>
        </p:spPr>
        <p:txBody>
          <a:bodyPr>
            <a:noAutofit/>
          </a:bodyPr>
          <a:lstStyle/>
          <a:p>
            <a:pPr algn="just">
              <a:buSzPct val="150000"/>
            </a:pPr>
            <a:r>
              <a:rPr lang="en-GB" sz="2100" dirty="0" smtClean="0">
                <a:latin typeface="+mj-lt"/>
                <a:cs typeface="Times New Roman" panose="02020603050405020304" pitchFamily="18" charset="0"/>
              </a:rPr>
              <a:t>Advocacy </a:t>
            </a:r>
            <a:r>
              <a:rPr lang="en-GB" sz="2100" dirty="0">
                <a:latin typeface="+mj-lt"/>
                <a:cs typeface="Times New Roman" panose="02020603050405020304" pitchFamily="18" charset="0"/>
              </a:rPr>
              <a:t>not only reduces </a:t>
            </a:r>
            <a:r>
              <a:rPr lang="en-GB" sz="2100" dirty="0" smtClean="0">
                <a:latin typeface="+mj-lt"/>
                <a:cs typeface="Times New Roman" panose="02020603050405020304" pitchFamily="18" charset="0"/>
              </a:rPr>
              <a:t>anticompetitive </a:t>
            </a:r>
            <a:r>
              <a:rPr lang="en-GB" sz="2100" dirty="0">
                <a:latin typeface="+mj-lt"/>
                <a:cs typeface="Times New Roman" panose="02020603050405020304" pitchFamily="18" charset="0"/>
              </a:rPr>
              <a:t>practices but also substantially reduces </a:t>
            </a:r>
            <a:r>
              <a:rPr lang="en-GB" sz="2100" dirty="0" smtClean="0">
                <a:latin typeface="+mj-lt"/>
                <a:cs typeface="Times New Roman" panose="02020603050405020304" pitchFamily="18" charset="0"/>
              </a:rPr>
              <a:t>enforcement </a:t>
            </a:r>
            <a:r>
              <a:rPr lang="en-GB" sz="2100" dirty="0">
                <a:latin typeface="+mj-lt"/>
                <a:cs typeface="Times New Roman" panose="02020603050405020304" pitchFamily="18" charset="0"/>
              </a:rPr>
              <a:t>action, thus saving costs </a:t>
            </a:r>
            <a:endParaRPr lang="en-GB" sz="2100" dirty="0" smtClean="0">
              <a:latin typeface="+mj-lt"/>
              <a:cs typeface="Times New Roman" panose="02020603050405020304" pitchFamily="18" charset="0"/>
            </a:endParaRPr>
          </a:p>
          <a:p>
            <a:pPr algn="just">
              <a:buSzPct val="150000"/>
            </a:pPr>
            <a:r>
              <a:rPr lang="en-GB" sz="2100" dirty="0" smtClean="0">
                <a:latin typeface="+mj-lt"/>
                <a:cs typeface="Times New Roman" panose="02020603050405020304" pitchFamily="18" charset="0"/>
              </a:rPr>
              <a:t>In </a:t>
            </a:r>
            <a:r>
              <a:rPr lang="en-GB" sz="2100" dirty="0">
                <a:latin typeface="+mj-lt"/>
                <a:cs typeface="Times New Roman" panose="02020603050405020304" pitchFamily="18" charset="0"/>
              </a:rPr>
              <a:t>transition and developing countries, competition authorities should give </a:t>
            </a:r>
            <a:r>
              <a:rPr lang="en-GB" sz="2100" dirty="0" smtClean="0">
                <a:latin typeface="+mj-lt"/>
                <a:cs typeface="Times New Roman" panose="02020603050405020304" pitchFamily="18" charset="0"/>
              </a:rPr>
              <a:t>equal priority </a:t>
            </a:r>
            <a:r>
              <a:rPr lang="en-GB" sz="2100" dirty="0">
                <a:latin typeface="+mj-lt"/>
                <a:cs typeface="Times New Roman" panose="02020603050405020304" pitchFamily="18" charset="0"/>
              </a:rPr>
              <a:t>to advocacy </a:t>
            </a:r>
            <a:r>
              <a:rPr lang="en-GB" sz="2100" dirty="0" smtClean="0">
                <a:latin typeface="+mj-lt"/>
                <a:cs typeface="Times New Roman" panose="02020603050405020304" pitchFamily="18" charset="0"/>
              </a:rPr>
              <a:t>with </a:t>
            </a:r>
            <a:r>
              <a:rPr lang="en-GB" sz="2100" dirty="0">
                <a:latin typeface="+mj-lt"/>
                <a:cs typeface="Times New Roman" panose="02020603050405020304" pitchFamily="18" charset="0"/>
              </a:rPr>
              <a:t>enforcement activities</a:t>
            </a:r>
            <a:endParaRPr lang="en-GB" sz="2100" dirty="0" smtClean="0">
              <a:latin typeface="+mj-lt"/>
              <a:cs typeface="Times New Roman" panose="02020603050405020304" pitchFamily="18" charset="0"/>
            </a:endParaRPr>
          </a:p>
          <a:p>
            <a:pPr>
              <a:buSzPct val="150000"/>
            </a:pPr>
            <a:r>
              <a:rPr lang="en-GB" sz="2100" dirty="0">
                <a:latin typeface="+mj-lt"/>
                <a:cs typeface="Times New Roman" panose="02020603050405020304" pitchFamily="18" charset="0"/>
              </a:rPr>
              <a:t>The role of consumer advocacy and the media are necessary constituents </a:t>
            </a:r>
            <a:r>
              <a:rPr lang="en-GB" sz="2100" dirty="0" smtClean="0">
                <a:latin typeface="+mj-lt"/>
                <a:cs typeface="Times New Roman" panose="02020603050405020304" pitchFamily="18" charset="0"/>
              </a:rPr>
              <a:t>of competition advocacy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E0D7D-38AF-406C-ABFC-82400DB99C91}" type="slidenum">
              <a:rPr lang="en-US" smtClean="0"/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1143000"/>
            <a:ext cx="5105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altLang="en-US" i="1" dirty="0">
                <a:cs typeface="Times New Roman" panose="02020603050405020304" pitchFamily="18" charset="0"/>
              </a:rPr>
              <a:t>Competition advocacy refers to those activities </a:t>
            </a:r>
            <a:br>
              <a:rPr lang="en-IN" altLang="en-US" i="1" dirty="0">
                <a:cs typeface="Times New Roman" panose="02020603050405020304" pitchFamily="18" charset="0"/>
              </a:rPr>
            </a:br>
            <a:r>
              <a:rPr lang="en-IN" altLang="en-US" i="1" dirty="0">
                <a:cs typeface="Times New Roman" panose="02020603050405020304" pitchFamily="18" charset="0"/>
              </a:rPr>
              <a:t>conducted by the competition authority related to the promotion of a competitive environment for economic activities by means of non-enforcement mechanisms, mainly through its relationships with other governmental entities and by increasing public awareness of the benefits of competition. ICN, June, 2009</a:t>
            </a:r>
          </a:p>
        </p:txBody>
      </p:sp>
    </p:spTree>
    <p:extLst>
      <p:ext uri="{BB962C8B-B14F-4D97-AF65-F5344CB8AC3E}">
        <p14:creationId xmlns:p14="http://schemas.microsoft.com/office/powerpoint/2010/main" val="362824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800" b="1" dirty="0" smtClean="0"/>
              <a:t>Agencies Engagement – How do they do it?</a:t>
            </a:r>
            <a:endParaRPr lang="en-IN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en-US" sz="2200" dirty="0"/>
              <a:t>Tools of Competition Advocacy </a:t>
            </a:r>
          </a:p>
          <a:p>
            <a:pPr lvl="1"/>
            <a:r>
              <a:rPr lang="en-US" altLang="en-US" sz="2200" dirty="0"/>
              <a:t>Market reviews/sector studies, issuing reports</a:t>
            </a:r>
          </a:p>
          <a:p>
            <a:pPr lvl="1"/>
            <a:r>
              <a:rPr lang="en-US" altLang="en-US" sz="2200" dirty="0"/>
              <a:t>Surveys/stock taking exercises</a:t>
            </a:r>
          </a:p>
          <a:p>
            <a:pPr lvl="1"/>
            <a:r>
              <a:rPr lang="en-US" altLang="en-US" sz="2200" dirty="0"/>
              <a:t>Public workshops, seminars</a:t>
            </a:r>
          </a:p>
          <a:p>
            <a:pPr lvl="1"/>
            <a:r>
              <a:rPr lang="en-US" altLang="en-US" sz="2200" dirty="0"/>
              <a:t>Briefings with parliamentarians, civil servants</a:t>
            </a:r>
          </a:p>
          <a:p>
            <a:pPr lvl="1"/>
            <a:r>
              <a:rPr lang="en-US" altLang="en-US" sz="2200" dirty="0"/>
              <a:t>Government testimony, public submissions</a:t>
            </a:r>
          </a:p>
          <a:p>
            <a:pPr lvl="1"/>
            <a:r>
              <a:rPr lang="en-US" altLang="en-US" sz="2200" dirty="0" smtClean="0"/>
              <a:t>Participation in </a:t>
            </a:r>
            <a:r>
              <a:rPr lang="en-US" altLang="en-US" sz="2200" dirty="0"/>
              <a:t>cross-government task forces</a:t>
            </a:r>
          </a:p>
          <a:p>
            <a:pPr lvl="1"/>
            <a:r>
              <a:rPr lang="en-US" altLang="en-US" sz="2200" dirty="0"/>
              <a:t>Issuing guidelines, interpretations, educational materials</a:t>
            </a:r>
          </a:p>
          <a:p>
            <a:pPr lvl="1"/>
            <a:r>
              <a:rPr lang="en-US" altLang="en-US" sz="2200" dirty="0"/>
              <a:t>University partnerships</a:t>
            </a:r>
          </a:p>
          <a:p>
            <a:pPr lvl="1"/>
            <a:r>
              <a:rPr lang="en-US" altLang="en-US" sz="2200" dirty="0"/>
              <a:t>Publishing in academic </a:t>
            </a:r>
            <a:r>
              <a:rPr lang="en-US" altLang="en-US" sz="2200" dirty="0" smtClean="0"/>
              <a:t>journals</a:t>
            </a:r>
          </a:p>
          <a:p>
            <a:pPr lvl="1"/>
            <a:r>
              <a:rPr lang="en-US" altLang="en-US" sz="2200" dirty="0" smtClean="0"/>
              <a:t>Ensuring that firms have a compliance </a:t>
            </a:r>
            <a:r>
              <a:rPr lang="en-US" altLang="en-US" sz="2200" dirty="0" err="1" smtClean="0"/>
              <a:t>programme</a:t>
            </a:r>
            <a:endParaRPr lang="en-US" altLang="en-US" sz="2200" dirty="0"/>
          </a:p>
          <a:p>
            <a:pPr lvl="1"/>
            <a:r>
              <a:rPr lang="en-US" altLang="en-US" sz="2200" dirty="0" smtClean="0"/>
              <a:t>Partnership with the consumer movement, and more!</a:t>
            </a:r>
            <a:endParaRPr lang="en-US" alt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E0D7D-38AF-406C-ABFC-82400DB99C9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64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800" b="1" dirty="0" smtClean="0"/>
              <a:t>Target Audiences </a:t>
            </a:r>
            <a:endParaRPr lang="en-IN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Government bodies</a:t>
            </a:r>
          </a:p>
          <a:p>
            <a:pPr lvl="1"/>
            <a:r>
              <a:rPr lang="en-US" altLang="en-US" sz="2400" dirty="0"/>
              <a:t>Civil servants, government departments, public undertakings, sector regulators</a:t>
            </a:r>
          </a:p>
          <a:p>
            <a:r>
              <a:rPr lang="en-US" altLang="en-US" sz="2400" dirty="0"/>
              <a:t>Parliamentarians, other elected officials</a:t>
            </a:r>
          </a:p>
          <a:p>
            <a:r>
              <a:rPr lang="en-US" altLang="en-US" sz="2400" dirty="0"/>
              <a:t>Regional authorities</a:t>
            </a:r>
          </a:p>
          <a:p>
            <a:r>
              <a:rPr lang="en-US" altLang="en-US" sz="2400" dirty="0" smtClean="0"/>
              <a:t>Judiciary and legal community</a:t>
            </a:r>
            <a:endParaRPr lang="en-US" altLang="en-US" sz="2400" dirty="0"/>
          </a:p>
          <a:p>
            <a:r>
              <a:rPr lang="en-US" altLang="en-US" sz="2400" dirty="0"/>
              <a:t>Business </a:t>
            </a:r>
            <a:r>
              <a:rPr lang="en-US" altLang="en-US" sz="2400" dirty="0" smtClean="0"/>
              <a:t>community</a:t>
            </a:r>
            <a:endParaRPr lang="en-US" altLang="en-US" sz="2400" dirty="0"/>
          </a:p>
          <a:p>
            <a:r>
              <a:rPr lang="en-US" altLang="en-US" sz="2400" dirty="0" smtClean="0"/>
              <a:t>Media</a:t>
            </a:r>
            <a:endParaRPr lang="en-US" altLang="en-US" sz="2400" dirty="0"/>
          </a:p>
          <a:p>
            <a:r>
              <a:rPr lang="en-US" altLang="en-US" sz="2400" dirty="0"/>
              <a:t>Academia</a:t>
            </a:r>
          </a:p>
          <a:p>
            <a:r>
              <a:rPr lang="en-US" altLang="en-US" sz="2400" dirty="0" smtClean="0"/>
              <a:t>Public </a:t>
            </a:r>
            <a:r>
              <a:rPr lang="en-US" altLang="en-US" sz="2400" dirty="0"/>
              <a:t>(including consumer </a:t>
            </a: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sz="2400" dirty="0" smtClean="0"/>
              <a:t>groups</a:t>
            </a:r>
            <a:r>
              <a:rPr lang="en-US" altLang="en-US" sz="2400" dirty="0"/>
              <a:t>)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E0D7D-38AF-406C-ABFC-82400DB99C91}" type="slidenum">
              <a:rPr lang="en-US" smtClean="0"/>
              <a:t>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3124200"/>
            <a:ext cx="3962400" cy="3169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45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Challenges in Building </a:t>
            </a:r>
            <a:r>
              <a:rPr lang="en-US" sz="2800" b="1" dirty="0"/>
              <a:t>C</a:t>
            </a:r>
            <a:r>
              <a:rPr lang="en-US" sz="2800" b="1" dirty="0" smtClean="0"/>
              <a:t>ompetition </a:t>
            </a:r>
            <a:r>
              <a:rPr lang="en-US" sz="2800" b="1" dirty="0"/>
              <a:t>C</a:t>
            </a:r>
            <a:r>
              <a:rPr lang="en-US" sz="2800" b="1" dirty="0" smtClean="0"/>
              <a:t>ulture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55320" y="1371600"/>
            <a:ext cx="795528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50000"/>
            </a:pPr>
            <a:r>
              <a:rPr lang="en-GB" sz="2200" dirty="0" smtClean="0">
                <a:latin typeface="+mj-lt"/>
                <a:cs typeface="Times New Roman" panose="02020603050405020304" pitchFamily="18" charset="0"/>
              </a:rPr>
              <a:t>Buy-in of key constituencies in critical: </a:t>
            </a:r>
            <a:r>
              <a:rPr lang="en-US" altLang="en-US" sz="2200" dirty="0">
                <a:latin typeface="+mj-lt"/>
                <a:cs typeface="Times New Roman" panose="02020603050405020304" pitchFamily="18" charset="0"/>
              </a:rPr>
              <a:t>Government authorities not fully aware of competition law principles</a:t>
            </a:r>
          </a:p>
          <a:p>
            <a:pPr>
              <a:lnSpc>
                <a:spcPct val="150000"/>
              </a:lnSpc>
              <a:buSzPct val="150000"/>
            </a:pPr>
            <a:r>
              <a:rPr lang="en-GB" sz="2200" dirty="0" smtClean="0">
                <a:latin typeface="+mj-lt"/>
                <a:cs typeface="Times New Roman" panose="02020603050405020304" pitchFamily="18" charset="0"/>
              </a:rPr>
              <a:t>Political will and apathy</a:t>
            </a:r>
          </a:p>
          <a:p>
            <a:pPr>
              <a:lnSpc>
                <a:spcPct val="150000"/>
              </a:lnSpc>
              <a:spcBef>
                <a:spcPct val="50000"/>
              </a:spcBef>
              <a:buSzPct val="150000"/>
            </a:pPr>
            <a:r>
              <a:rPr lang="en-US" altLang="en-US" sz="2200" dirty="0">
                <a:latin typeface="+mj-lt"/>
                <a:cs typeface="Times New Roman" panose="02020603050405020304" pitchFamily="18" charset="0"/>
              </a:rPr>
              <a:t>Benefits of competition not fully </a:t>
            </a:r>
            <a:r>
              <a:rPr lang="en-US" altLang="en-US" sz="2200" dirty="0" err="1" smtClean="0">
                <a:latin typeface="+mj-lt"/>
                <a:cs typeface="Times New Roman" panose="02020603050405020304" pitchFamily="18" charset="0"/>
              </a:rPr>
              <a:t>recognised</a:t>
            </a:r>
            <a:r>
              <a:rPr lang="en-US" altLang="en-US" sz="22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2200" dirty="0">
                <a:latin typeface="+mj-lt"/>
                <a:cs typeface="Times New Roman" panose="02020603050405020304" pitchFamily="18" charset="0"/>
              </a:rPr>
              <a:t>by </a:t>
            </a:r>
            <a:r>
              <a:rPr lang="en-US" altLang="en-US" sz="2200" dirty="0" smtClean="0">
                <a:latin typeface="+mj-lt"/>
                <a:cs typeface="Times New Roman" panose="02020603050405020304" pitchFamily="18" charset="0"/>
              </a:rPr>
              <a:t>consumers </a:t>
            </a:r>
            <a:r>
              <a:rPr lang="en-US" altLang="en-US" sz="2200" dirty="0">
                <a:latin typeface="+mj-lt"/>
                <a:cs typeface="Times New Roman" panose="02020603050405020304" pitchFamily="18" charset="0"/>
              </a:rPr>
              <a:t>businesses, the media</a:t>
            </a:r>
          </a:p>
          <a:p>
            <a:pPr>
              <a:lnSpc>
                <a:spcPct val="150000"/>
              </a:lnSpc>
              <a:buSzPct val="150000"/>
            </a:pPr>
            <a:r>
              <a:rPr lang="en-GB" sz="2200" dirty="0">
                <a:latin typeface="+mj-lt"/>
                <a:cs typeface="Times New Roman" panose="02020603050405020304" pitchFamily="18" charset="0"/>
              </a:rPr>
              <a:t>Capacity </a:t>
            </a:r>
            <a:r>
              <a:rPr lang="en-GB" sz="2200" dirty="0" smtClean="0">
                <a:latin typeface="+mj-lt"/>
                <a:cs typeface="Times New Roman" panose="02020603050405020304" pitchFamily="18" charset="0"/>
              </a:rPr>
              <a:t>and resource constraints</a:t>
            </a:r>
            <a:endParaRPr lang="en-GB" sz="2200" dirty="0">
              <a:latin typeface="+mj-lt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SzPct val="150000"/>
            </a:pPr>
            <a:r>
              <a:rPr lang="en-GB" sz="2200" dirty="0" smtClean="0">
                <a:latin typeface="+mj-lt"/>
                <a:cs typeface="Times New Roman" panose="02020603050405020304" pitchFamily="18" charset="0"/>
              </a:rPr>
              <a:t>Vested interests, etc.</a:t>
            </a:r>
            <a:endParaRPr lang="en-GB" sz="2200" dirty="0">
              <a:latin typeface="+mj-lt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endParaRPr lang="en-GB" sz="20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E0D7D-38AF-406C-ABFC-82400DB99C91}" type="slidenum">
              <a:rPr lang="en-US" smtClean="0"/>
              <a:t>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3657600"/>
            <a:ext cx="35814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80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2595</TotalTime>
  <Words>617</Words>
  <Application>Microsoft Office PowerPoint</Application>
  <PresentationFormat>On-screen Show (4:3)</PresentationFormat>
  <Paragraphs>128</Paragraphs>
  <Slides>16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Competition Culture The Key to Successful Competition Regime</vt:lpstr>
      <vt:lpstr>Importance of Competition Culture</vt:lpstr>
      <vt:lpstr>Importance of Competition Culture</vt:lpstr>
      <vt:lpstr>Why Competition Culture is Strong in Some Countries? </vt:lpstr>
      <vt:lpstr>Why it is Weak in Some Countries?</vt:lpstr>
      <vt:lpstr>Competition Advocacy</vt:lpstr>
      <vt:lpstr>Agencies Engagement – How do they do it?</vt:lpstr>
      <vt:lpstr>Target Audiences </vt:lpstr>
      <vt:lpstr>Challenges in Building Competition Culture</vt:lpstr>
      <vt:lpstr>How to Overcome these Challenges?</vt:lpstr>
      <vt:lpstr>Campaign for International Competition Day</vt:lpstr>
      <vt:lpstr>Why World Competition Day?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RETHINKING BUSINESS RESPONSIBILITY IN INDIA: A REVIEW OF PHARMACEUTICAL AND HEALTHCARE SECTOR</dc:title>
  <dc:creator>common</dc:creator>
  <cp:lastModifiedBy>USER-09</cp:lastModifiedBy>
  <cp:revision>135</cp:revision>
  <cp:lastPrinted>2013-09-25T11:23:10Z</cp:lastPrinted>
  <dcterms:created xsi:type="dcterms:W3CDTF">2013-06-16T18:52:38Z</dcterms:created>
  <dcterms:modified xsi:type="dcterms:W3CDTF">2013-12-21T06:38:43Z</dcterms:modified>
</cp:coreProperties>
</file>