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2" r:id="rId2"/>
    <p:sldId id="271" r:id="rId3"/>
    <p:sldId id="268" r:id="rId4"/>
    <p:sldId id="258" r:id="rId5"/>
    <p:sldId id="273" r:id="rId6"/>
    <p:sldId id="259" r:id="rId7"/>
    <p:sldId id="260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8" autoAdjust="0"/>
    <p:restoredTop sz="94660"/>
  </p:normalViewPr>
  <p:slideViewPr>
    <p:cSldViewPr>
      <p:cViewPr>
        <p:scale>
          <a:sx n="76" d="100"/>
          <a:sy n="76" d="100"/>
        </p:scale>
        <p:origin x="-121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7529F-6085-4DB7-91E7-822C820F62FE}" type="datetimeFigureOut">
              <a:rPr lang="en-IN" smtClean="0"/>
              <a:t>13-04-2012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A2D9C-4DCF-418E-A15F-70DB914897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218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6180-245F-424C-AD1C-AFB6DDD6A6E4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ACB2-36DF-4868-99C9-5EE5888EF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2E10-0C12-4CC8-8DCF-9612A80C0578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ACB2-36DF-4868-99C9-5EE5888EF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2F8D-1F22-4D66-BF71-88D26A38B871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ACB2-36DF-4868-99C9-5EE5888EF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41A0-03CB-4694-BF09-B0135FF6266B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ACB2-36DF-4868-99C9-5EE5888EF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B3B5-A64F-475A-B492-B55FDA639BA4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ACB2-36DF-4868-99C9-5EE5888EF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C73F-6775-4733-B551-C895798F7278}" type="datetime1">
              <a:rPr lang="en-US" smtClean="0"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ACB2-36DF-4868-99C9-5EE5888EF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70BD-8844-4DCC-9D22-E6DEB74383C8}" type="datetime1">
              <a:rPr lang="en-US" smtClean="0"/>
              <a:t>4/13/2012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ACB2-36DF-4868-99C9-5EE5888EF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3298-553F-4E01-BA42-3D1111D4915B}" type="datetime1">
              <a:rPr lang="en-US" smtClean="0"/>
              <a:t>4/13/2012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ACB2-36DF-4868-99C9-5EE5888EF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B2BC-2F44-4209-8A02-40B555FC58EE}" type="datetime1">
              <a:rPr lang="en-US" smtClean="0"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ACB2-36DF-4868-99C9-5EE5888EF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E63B-39E7-4431-9E43-F68AE1729071}" type="datetime1">
              <a:rPr lang="en-US" smtClean="0"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ACB2-36DF-4868-99C9-5EE5888EF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118E-A115-44F8-9A05-F3FD189D18FC}" type="datetime1">
              <a:rPr lang="en-US" smtClean="0"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ACB2-36DF-4868-99C9-5EE5888EF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0D543-818D-4434-A09D-E6B94A09A92D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1ACB2-36DF-4868-99C9-5EE5888EFB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b="1" dirty="0" smtClean="0"/>
              <a:t>National symposium on Competition law</a:t>
            </a:r>
            <a:r>
              <a:rPr lang="en-US" sz="2000" b="1" dirty="0" smtClean="0"/>
              <a:t>: Evolution </a:t>
            </a:r>
            <a:r>
              <a:rPr lang="en-US" sz="2000" b="1" dirty="0" smtClean="0"/>
              <a:t>and Transition</a:t>
            </a:r>
            <a:r>
              <a:rPr lang="en-US" sz="2000" b="1" dirty="0" smtClean="0"/>
              <a:t>, 2012</a:t>
            </a:r>
            <a:endParaRPr lang="en-US" sz="2000" b="1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500" b="1" dirty="0" smtClean="0"/>
              <a:t>Competition Policy for IP Issues</a:t>
            </a:r>
            <a:endParaRPr lang="en-US" sz="4500" b="1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Pradeep S Mehta</a:t>
            </a:r>
          </a:p>
          <a:p>
            <a:pPr marL="0" indent="0" algn="ctr">
              <a:buNone/>
            </a:pPr>
            <a:r>
              <a:rPr lang="en-US" sz="2700" dirty="0" smtClean="0"/>
              <a:t>Secretary General, CUTS International</a:t>
            </a:r>
            <a:endParaRPr lang="en-US" sz="27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8382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160" y="371475"/>
            <a:ext cx="90570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10356"/>
            <a:ext cx="10287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 descr="C:\Users\CIRC-LAP1\AppData\Local\Microsoft\Windows\Temporary Internet Files\Content.Outlook\QZBJRIR8\cuts logo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011" y="5816774"/>
            <a:ext cx="2286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ACB2-36DF-4868-99C9-5EE5888EFB6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4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300" dirty="0" smtClean="0"/>
              <a:t>Pradeep S Mehta</a:t>
            </a:r>
            <a:br>
              <a:rPr lang="en-US" sz="3300" dirty="0" smtClean="0"/>
            </a:br>
            <a:r>
              <a:rPr lang="en-US" sz="3300" dirty="0" smtClean="0"/>
              <a:t>E: psm@cuts.org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ACB2-36DF-4868-99C9-5EE5888EFB6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5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Presentation</a:t>
            </a: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1066800" y="2286000"/>
            <a:ext cx="6781800" cy="685800"/>
          </a:xfrm>
          <a:prstGeom prst="round2Diag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1. IPR &amp; Competition Law: Opposing Views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1066800" y="4114800"/>
            <a:ext cx="6781800" cy="6858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3.US and </a:t>
            </a:r>
            <a:r>
              <a:rPr lang="en-US" sz="2400" dirty="0" smtClean="0"/>
              <a:t>EU Approaches </a:t>
            </a:r>
            <a:endParaRPr lang="en-US" sz="2400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1058449" y="3200400"/>
            <a:ext cx="6781800" cy="6858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2.Key </a:t>
            </a:r>
            <a:r>
              <a:rPr lang="en-US" sz="2400" dirty="0"/>
              <a:t>Policy Challenges</a:t>
            </a:r>
          </a:p>
        </p:txBody>
      </p:sp>
      <p:sp>
        <p:nvSpPr>
          <p:cNvPr id="9" name="Round Diagonal Corner Rectangle 8"/>
          <p:cNvSpPr/>
          <p:nvPr/>
        </p:nvSpPr>
        <p:spPr>
          <a:xfrm>
            <a:off x="1066800" y="5029200"/>
            <a:ext cx="6781800" cy="6858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4. </a:t>
            </a:r>
            <a:r>
              <a:rPr lang="en-US" sz="2400" dirty="0"/>
              <a:t> </a:t>
            </a:r>
            <a:r>
              <a:rPr lang="en-US" sz="2400" dirty="0" smtClean="0"/>
              <a:t>Competition Policy for IP in Indian Context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ACB2-36DF-4868-99C9-5EE5888EFB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1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IP </a:t>
            </a:r>
            <a:r>
              <a:rPr lang="en-US" sz="4000" dirty="0" smtClean="0"/>
              <a:t>Laws </a:t>
            </a:r>
            <a:r>
              <a:rPr lang="en-US" sz="4000" dirty="0"/>
              <a:t>&amp; Competition </a:t>
            </a:r>
            <a:r>
              <a:rPr lang="en-US" sz="4000" dirty="0" smtClean="0"/>
              <a:t>Law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IP Law aims at:</a:t>
            </a:r>
          </a:p>
          <a:p>
            <a:pPr algn="just"/>
            <a:r>
              <a:rPr lang="en-US" dirty="0" smtClean="0"/>
              <a:t>Protecting discoveries</a:t>
            </a:r>
            <a:r>
              <a:rPr lang="en-US" dirty="0"/>
              <a:t>/ </a:t>
            </a:r>
            <a:r>
              <a:rPr lang="en-US" dirty="0" smtClean="0"/>
              <a:t>Inventions</a:t>
            </a:r>
            <a:endParaRPr lang="en-US" dirty="0"/>
          </a:p>
          <a:p>
            <a:pPr algn="just"/>
            <a:r>
              <a:rPr lang="en-US" dirty="0"/>
              <a:t>Enhancing  consumer </a:t>
            </a:r>
            <a:r>
              <a:rPr lang="en-US" dirty="0" smtClean="0"/>
              <a:t>welfare</a:t>
            </a:r>
            <a:endParaRPr lang="en-US" dirty="0"/>
          </a:p>
          <a:p>
            <a:pPr algn="just"/>
            <a:r>
              <a:rPr lang="en-US" dirty="0"/>
              <a:t>Better </a:t>
            </a:r>
            <a:r>
              <a:rPr lang="en-US" dirty="0" smtClean="0"/>
              <a:t>Products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Need </a:t>
            </a:r>
            <a:r>
              <a:rPr lang="en-US" b="1" dirty="0"/>
              <a:t>for IP </a:t>
            </a:r>
            <a:r>
              <a:rPr lang="en-US" b="1" dirty="0" smtClean="0"/>
              <a:t>Protections:</a:t>
            </a:r>
            <a:endParaRPr lang="en-US" b="1" dirty="0"/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From illegitimate use of </a:t>
            </a:r>
            <a:r>
              <a:rPr lang="en-US" dirty="0" smtClean="0"/>
              <a:t>copying</a:t>
            </a:r>
            <a:endParaRPr lang="en-US" dirty="0"/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Authenticity protection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Competition Law aims at:</a:t>
            </a:r>
          </a:p>
          <a:p>
            <a:r>
              <a:rPr lang="en-US" dirty="0"/>
              <a:t>Eliminating monopolies</a:t>
            </a:r>
          </a:p>
          <a:p>
            <a:r>
              <a:rPr lang="en-US" dirty="0"/>
              <a:t>Minimizing adverse consequences of monopoly arising from IPR.</a:t>
            </a:r>
          </a:p>
          <a:p>
            <a:r>
              <a:rPr lang="en-US" dirty="0"/>
              <a:t>Consumer welfare</a:t>
            </a:r>
          </a:p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ACB2-36DF-4868-99C9-5EE5888EFB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4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</a:t>
            </a:r>
            <a:r>
              <a:rPr lang="en-US" sz="4000" dirty="0" smtClean="0"/>
              <a:t>Two Opposing views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800" dirty="0" smtClean="0"/>
              <a:t>Tension b/w Competition and IP laws.</a:t>
            </a:r>
          </a:p>
          <a:p>
            <a:r>
              <a:rPr lang="en-US" sz="2800" dirty="0" smtClean="0"/>
              <a:t>Balance b/w Competition and IP laws.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i="1" dirty="0" smtClean="0"/>
              <a:t>Competition law eliminates monopolies whereas IP law rewards </a:t>
            </a:r>
            <a:r>
              <a:rPr lang="en-US" sz="2800" b="1" i="1" dirty="0" smtClean="0"/>
              <a:t>an inventor </a:t>
            </a:r>
            <a:r>
              <a:rPr lang="en-US" sz="2800" b="1" i="1" dirty="0" smtClean="0"/>
              <a:t>with </a:t>
            </a:r>
            <a:r>
              <a:rPr lang="en-US" sz="2800" b="1" i="1" dirty="0" smtClean="0"/>
              <a:t>“limited” </a:t>
            </a:r>
            <a:r>
              <a:rPr lang="en-US" sz="2800" b="1" i="1" dirty="0" smtClean="0"/>
              <a:t>monopoly.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>
              <a:buNone/>
            </a:pP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486400"/>
            <a:ext cx="8001000" cy="1107996"/>
          </a:xfrm>
          <a:prstGeom prst="rect">
            <a:avLst/>
          </a:prstGeom>
          <a:solidFill>
            <a:schemeClr val="accent6">
              <a:lumMod val="75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However, both aim </a:t>
            </a:r>
            <a:r>
              <a:rPr lang="en-US" sz="2200" dirty="0"/>
              <a:t>at economic growth, consumer welfare and </a:t>
            </a:r>
            <a:r>
              <a:rPr lang="en-US" sz="2200" dirty="0" smtClean="0"/>
              <a:t>innovation. But, the challenge remains in finding  the meeting ground.</a:t>
            </a:r>
            <a:endParaRPr lang="en-IN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ACB2-36DF-4868-99C9-5EE5888EFB6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Key Policy Challenges in India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For Achieving Higher Human Development</a:t>
            </a:r>
          </a:p>
          <a:p>
            <a:r>
              <a:rPr lang="en-US" dirty="0" smtClean="0"/>
              <a:t>Ensuring </a:t>
            </a:r>
            <a:r>
              <a:rPr lang="en-US" dirty="0"/>
              <a:t>affordable drugs &amp; health services</a:t>
            </a:r>
          </a:p>
          <a:p>
            <a:r>
              <a:rPr lang="en-US" dirty="0"/>
              <a:t>Prices for agriculture inputs to </a:t>
            </a:r>
            <a:r>
              <a:rPr lang="en-US" dirty="0" smtClean="0"/>
              <a:t>achieve food security</a:t>
            </a:r>
          </a:p>
          <a:p>
            <a:pPr marL="0" indent="0">
              <a:buNone/>
            </a:pPr>
            <a:r>
              <a:rPr lang="en-US" b="1" i="1" dirty="0" smtClean="0"/>
              <a:t>For Achieving Greater Competitiveness</a:t>
            </a:r>
            <a:endParaRPr lang="en-US" b="1" i="1" dirty="0"/>
          </a:p>
          <a:p>
            <a:r>
              <a:rPr lang="en-US" dirty="0"/>
              <a:t>Innovation across all industrial </a:t>
            </a:r>
            <a:r>
              <a:rPr lang="en-US" dirty="0" smtClean="0"/>
              <a:t>sectors</a:t>
            </a:r>
          </a:p>
          <a:p>
            <a:r>
              <a:rPr lang="en-US" dirty="0" smtClean="0"/>
              <a:t>Allowing access to essential facilities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562600"/>
            <a:ext cx="8001000" cy="769441"/>
          </a:xfrm>
          <a:prstGeom prst="rect">
            <a:avLst/>
          </a:prstGeom>
          <a:solidFill>
            <a:schemeClr val="accent6">
              <a:lumMod val="75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How do other countries have attempted to resolve the tension between IP and </a:t>
            </a:r>
            <a:r>
              <a:rPr lang="en-US" sz="2200" dirty="0" err="1" smtClean="0"/>
              <a:t>Competiton</a:t>
            </a:r>
            <a:r>
              <a:rPr lang="en-US" sz="2200" dirty="0" smtClean="0"/>
              <a:t>?</a:t>
            </a:r>
            <a:endParaRPr lang="en-IN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ACB2-36DF-4868-99C9-5EE5888EFB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1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  Guidelines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z="3100" i="1" dirty="0" smtClean="0"/>
              <a:t>Anti Trust Safety Zone – the US )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u="sng" dirty="0" smtClean="0">
                <a:latin typeface="Garamond" pitchFamily="18" charset="0"/>
              </a:rPr>
              <a:t>General Principles:</a:t>
            </a:r>
            <a:endParaRPr lang="en-IN" sz="2000" b="1" u="sng" dirty="0" smtClean="0">
              <a:latin typeface="Garamond" pitchFamily="18" charset="0"/>
            </a:endParaRPr>
          </a:p>
          <a:p>
            <a:r>
              <a:rPr lang="en-IN" sz="2000" b="1" dirty="0" smtClean="0">
                <a:latin typeface="Garamond" pitchFamily="18" charset="0"/>
              </a:rPr>
              <a:t>Standard </a:t>
            </a:r>
            <a:r>
              <a:rPr lang="en-IN" sz="2000" b="1" dirty="0">
                <a:latin typeface="Garamond" pitchFamily="18" charset="0"/>
              </a:rPr>
              <a:t>antitrust analysis applies to intellectual </a:t>
            </a:r>
            <a:r>
              <a:rPr lang="en-IN" sz="2000" b="1" dirty="0" smtClean="0">
                <a:latin typeface="Garamond" pitchFamily="18" charset="0"/>
              </a:rPr>
              <a:t>property</a:t>
            </a:r>
          </a:p>
          <a:p>
            <a:pPr marL="0" indent="0">
              <a:buNone/>
            </a:pPr>
            <a:endParaRPr lang="en-IN" sz="2000" b="1" dirty="0">
              <a:latin typeface="Garamond" pitchFamily="18" charset="0"/>
            </a:endParaRPr>
          </a:p>
          <a:p>
            <a:r>
              <a:rPr lang="en-IN" sz="2000" b="1" dirty="0" smtClean="0">
                <a:latin typeface="Garamond" pitchFamily="18" charset="0"/>
              </a:rPr>
              <a:t>Intellectual </a:t>
            </a:r>
            <a:r>
              <a:rPr lang="en-IN" sz="2000" b="1" dirty="0">
                <a:latin typeface="Garamond" pitchFamily="18" charset="0"/>
              </a:rPr>
              <a:t>property and market </a:t>
            </a:r>
            <a:r>
              <a:rPr lang="en-IN" sz="2000" b="1" dirty="0" smtClean="0">
                <a:latin typeface="Garamond" pitchFamily="18" charset="0"/>
              </a:rPr>
              <a:t>power - </a:t>
            </a:r>
            <a:r>
              <a:rPr lang="en-IN" sz="2000" b="1" dirty="0">
                <a:latin typeface="Garamond" pitchFamily="18" charset="0"/>
              </a:rPr>
              <a:t>The Agencies will not presume that a patent, copyright, or trade secret necessarily confers market power upon its </a:t>
            </a:r>
            <a:r>
              <a:rPr lang="en-IN" sz="2000" b="1" dirty="0" smtClean="0">
                <a:latin typeface="Garamond" pitchFamily="18" charset="0"/>
              </a:rPr>
              <a:t>owner – likelihood of sufficient </a:t>
            </a:r>
            <a:r>
              <a:rPr lang="en-IN" sz="2000" b="1" dirty="0">
                <a:latin typeface="Garamond" pitchFamily="18" charset="0"/>
              </a:rPr>
              <a:t>actual or potential close </a:t>
            </a:r>
            <a:r>
              <a:rPr lang="en-IN" sz="2000" b="1" dirty="0" smtClean="0">
                <a:latin typeface="Garamond" pitchFamily="18" charset="0"/>
              </a:rPr>
              <a:t>substitutes</a:t>
            </a:r>
          </a:p>
          <a:p>
            <a:pPr marL="0" indent="0">
              <a:buNone/>
            </a:pPr>
            <a:endParaRPr lang="en-IN" sz="2000" b="1" dirty="0">
              <a:latin typeface="Garamond" pitchFamily="18" charset="0"/>
            </a:endParaRPr>
          </a:p>
          <a:p>
            <a:r>
              <a:rPr lang="en-IN" sz="2000" b="1" dirty="0" smtClean="0">
                <a:latin typeface="Garamond" pitchFamily="18" charset="0"/>
              </a:rPr>
              <a:t>Procompetitive </a:t>
            </a:r>
            <a:r>
              <a:rPr lang="en-IN" sz="2000" b="1" dirty="0">
                <a:latin typeface="Garamond" pitchFamily="18" charset="0"/>
              </a:rPr>
              <a:t>benefits of </a:t>
            </a:r>
            <a:r>
              <a:rPr lang="en-IN" sz="2000" b="1" dirty="0" smtClean="0">
                <a:latin typeface="Garamond" pitchFamily="18" charset="0"/>
              </a:rPr>
              <a:t>licensing – Licensing can </a:t>
            </a:r>
            <a:r>
              <a:rPr lang="en-IN" sz="2000" b="1" dirty="0">
                <a:latin typeface="Garamond" pitchFamily="18" charset="0"/>
              </a:rPr>
              <a:t>facilitate integration of the licensed property with complementary factors of production. </a:t>
            </a:r>
            <a:endParaRPr lang="en-US" sz="2000" b="1" dirty="0" smtClean="0">
              <a:latin typeface="Garamond" pitchFamily="18" charset="0"/>
            </a:endParaRPr>
          </a:p>
          <a:p>
            <a:pPr>
              <a:buNone/>
            </a:pPr>
            <a:endParaRPr lang="en-US" sz="2000" b="1" dirty="0">
              <a:latin typeface="Garamond" pitchFamily="18" charset="0"/>
            </a:endParaRPr>
          </a:p>
          <a:p>
            <a:pPr algn="just">
              <a:buNone/>
            </a:pPr>
            <a:endParaRPr lang="en-US" sz="2000" b="1" dirty="0">
              <a:latin typeface="Garamond" pitchFamily="18" charset="0"/>
            </a:endParaRPr>
          </a:p>
          <a:p>
            <a:pPr>
              <a:buNone/>
            </a:pPr>
            <a:endParaRPr lang="en-US" sz="2000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000" b="1" dirty="0" smtClean="0">
              <a:latin typeface="Garamond" pitchFamily="18" charset="0"/>
            </a:endParaRPr>
          </a:p>
          <a:p>
            <a:pPr>
              <a:buNone/>
            </a:pPr>
            <a:endParaRPr lang="en-US" sz="2000" b="1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ACB2-36DF-4868-99C9-5EE5888EFB6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To Look into or Not?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i="1" dirty="0" smtClean="0"/>
              <a:t>The US Approach</a:t>
            </a:r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371600"/>
            <a:ext cx="4038600" cy="4525963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buNone/>
            </a:pPr>
            <a:r>
              <a:rPr lang="en-US" b="1" u="sng" dirty="0"/>
              <a:t>Arrangements Subject to </a:t>
            </a:r>
            <a:r>
              <a:rPr lang="en-US" b="1" u="sng" dirty="0" smtClean="0"/>
              <a:t>Scrutiny, if</a:t>
            </a:r>
            <a:r>
              <a:rPr lang="en-US" b="1" u="sng" dirty="0" smtClean="0"/>
              <a:t>:</a:t>
            </a:r>
            <a:endParaRPr lang="en-US" b="1" dirty="0">
              <a:latin typeface="Garamond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Garamond" pitchFamily="18" charset="0"/>
              </a:rPr>
              <a:t>An IP licensing arrangement involves conditional </a:t>
            </a:r>
            <a:r>
              <a:rPr lang="en-US" b="1" dirty="0">
                <a:latin typeface="Garamond" pitchFamily="18" charset="0"/>
              </a:rPr>
              <a:t>refusal to license which cause competitive harm,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Garamond" pitchFamily="18" charset="0"/>
              </a:rPr>
              <a:t>Tying arrangement,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Garamond" pitchFamily="18" charset="0"/>
              </a:rPr>
              <a:t>Cross Licensing &amp; patent pooling resulting in price fixing and foreclosure of innovation.</a:t>
            </a:r>
          </a:p>
          <a:p>
            <a:pPr>
              <a:buNone/>
            </a:pPr>
            <a:endParaRPr lang="en-US" b="1" dirty="0">
              <a:latin typeface="Garamond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600200"/>
            <a:ext cx="4038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/>
              <a:t>Arrangements </a:t>
            </a:r>
            <a:r>
              <a:rPr lang="en-US" b="1" u="sng" dirty="0" smtClean="0"/>
              <a:t>Not Subject </a:t>
            </a:r>
            <a:r>
              <a:rPr lang="en-US" b="1" u="sng" dirty="0"/>
              <a:t>to Scrutiny </a:t>
            </a:r>
            <a:r>
              <a:rPr lang="en-IN" b="1" u="sng" dirty="0" smtClean="0">
                <a:latin typeface="Garamond" pitchFamily="18" charset="0"/>
              </a:rPr>
              <a:t>if: </a:t>
            </a:r>
            <a:endParaRPr lang="en-IN" b="1" u="sng" dirty="0">
              <a:latin typeface="Garamond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b="1" dirty="0">
                <a:latin typeface="Garamond" pitchFamily="18" charset="0"/>
              </a:rPr>
              <a:t>the restraint is not facially anticompetitive</a:t>
            </a:r>
            <a:r>
              <a:rPr lang="en-IN" b="1" baseline="30000" dirty="0">
                <a:latin typeface="Garamond" pitchFamily="18" charset="0"/>
              </a:rPr>
              <a:t> </a:t>
            </a:r>
            <a:r>
              <a:rPr lang="en-IN" b="1" dirty="0">
                <a:latin typeface="Garamond" pitchFamily="18" charset="0"/>
              </a:rPr>
              <a:t>and </a:t>
            </a:r>
          </a:p>
          <a:p>
            <a:pPr marL="514350" indent="-514350">
              <a:buFont typeface="+mj-lt"/>
              <a:buAutoNum type="arabicPeriod"/>
            </a:pPr>
            <a:r>
              <a:rPr lang="en-IN" b="1" dirty="0">
                <a:latin typeface="Garamond" pitchFamily="18" charset="0"/>
              </a:rPr>
              <a:t>the licensor and its licensees collectively account for no more than twenty per cent of each relevant market significantly affected by the restraint.</a:t>
            </a:r>
            <a:endParaRPr lang="en-IN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867400"/>
            <a:ext cx="8001000" cy="830997"/>
          </a:xfrm>
          <a:prstGeom prst="rect">
            <a:avLst/>
          </a:prstGeom>
          <a:solidFill>
            <a:schemeClr val="accent6">
              <a:lumMod val="75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Garamond" pitchFamily="18" charset="0"/>
              </a:rPr>
              <a:t>Antitrust “safety zone” tend to provide some degree of certainty.</a:t>
            </a:r>
            <a:endParaRPr lang="en-IN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ACB2-36DF-4868-99C9-5EE5888EFB6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EU Regulations </a:t>
            </a:r>
            <a:br>
              <a:rPr lang="en-US" sz="3600" dirty="0" smtClean="0"/>
            </a:br>
            <a:r>
              <a:rPr lang="en-US" sz="3600" dirty="0" smtClean="0"/>
              <a:t>Block exemptions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1)Specialization Agreement are immune from Competition law :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Combined market share of participating undertaking is less than 20% of relevant market share,</a:t>
            </a:r>
          </a:p>
          <a:p>
            <a:r>
              <a:rPr lang="en-US" sz="2000" dirty="0" smtClean="0"/>
              <a:t>Arrangement mustn’t result in  price fixing,</a:t>
            </a:r>
            <a:r>
              <a:rPr lang="en-US" sz="2000" dirty="0"/>
              <a:t> </a:t>
            </a:r>
            <a:r>
              <a:rPr lang="en-US" sz="2000" dirty="0" smtClean="0"/>
              <a:t>limiting output, allocating  markets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2)Technology Transfer Agreement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Exempts patents, knowhow &amp; software copyright licensing and assignment agreements.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smtClean="0"/>
              <a:t>   </a:t>
            </a:r>
            <a:r>
              <a:rPr lang="en-US" sz="2000" dirty="0" smtClean="0"/>
              <a:t>Conditions:</a:t>
            </a:r>
            <a:endParaRPr lang="en-US" sz="2000" dirty="0" smtClean="0"/>
          </a:p>
          <a:p>
            <a:r>
              <a:rPr lang="en-US" sz="2000" dirty="0" smtClean="0"/>
              <a:t>Combined share of relevant market mustn’t exceed 20% </a:t>
            </a:r>
            <a:r>
              <a:rPr lang="en-US" sz="2000" dirty="0" smtClean="0"/>
              <a:t>(agreement between Competitors</a:t>
            </a:r>
            <a:r>
              <a:rPr lang="en-US" sz="2000" dirty="0" smtClean="0"/>
              <a:t>),</a:t>
            </a:r>
          </a:p>
          <a:p>
            <a:r>
              <a:rPr lang="en-US" sz="2000" dirty="0" smtClean="0"/>
              <a:t>Combined share of relevant market mustn’t exceed 30% when between non competitors,</a:t>
            </a:r>
          </a:p>
          <a:p>
            <a:r>
              <a:rPr lang="en-US" sz="2000" dirty="0" smtClean="0"/>
              <a:t>Mustn’t contain severely anti competitive restraints.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6027003"/>
            <a:ext cx="8001000" cy="830997"/>
          </a:xfrm>
          <a:prstGeom prst="rect">
            <a:avLst/>
          </a:prstGeom>
          <a:solidFill>
            <a:schemeClr val="accent6">
              <a:lumMod val="75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>
                <a:latin typeface="Garamond" pitchFamily="18" charset="0"/>
              </a:rPr>
              <a:t>EU competition policy for IP facilitates innovation as well as public welfare. </a:t>
            </a:r>
            <a:endParaRPr lang="en-IN" sz="2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ACB2-36DF-4868-99C9-5EE5888EFB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5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Competition Policy for IP Issues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Specific pharmaceutical policy tools –Parallel importing, compulsory licensing &amp; price </a:t>
            </a:r>
            <a:r>
              <a:rPr lang="en-US" sz="2000" dirty="0" smtClean="0"/>
              <a:t>Control. Examples  – Compulsory license to NATCO (India) </a:t>
            </a:r>
            <a:endParaRPr lang="en-US" sz="2000" dirty="0"/>
          </a:p>
          <a:p>
            <a:r>
              <a:rPr lang="en-US" sz="2000" dirty="0" smtClean="0"/>
              <a:t>Allowing access to essential facilities at fair and competitive terms and conditions. Example - </a:t>
            </a:r>
            <a:r>
              <a:rPr lang="en-IN" sz="2000" i="1" dirty="0"/>
              <a:t>IMS Health GmbH &amp; Co. OHG v. NDC Health GmbH &amp; Co. KG (EU)</a:t>
            </a:r>
            <a:endParaRPr lang="en-US" sz="2000" dirty="0"/>
          </a:p>
          <a:p>
            <a:r>
              <a:rPr lang="en-US" sz="2000" dirty="0" smtClean="0"/>
              <a:t>Creating financially conducive business environment around </a:t>
            </a:r>
            <a:r>
              <a:rPr lang="en-US" sz="2000" dirty="0" smtClean="0"/>
              <a:t>IP assets - </a:t>
            </a:r>
            <a:r>
              <a:rPr lang="en-US" sz="2000" dirty="0" smtClean="0"/>
              <a:t>pharmaceutical </a:t>
            </a:r>
            <a:r>
              <a:rPr lang="en-US" sz="2000" dirty="0" smtClean="0"/>
              <a:t>loans &amp; grants for patented drug.</a:t>
            </a:r>
          </a:p>
          <a:p>
            <a:r>
              <a:rPr lang="en-US" sz="2000" dirty="0" smtClean="0"/>
              <a:t>IP and Competition laws have to be applied in tandem to ensure that the rights of all stakeholders &amp; general public are protected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Develop guidelines which provide certainty to businesses as well as those who are concerned about development outcomes.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611504"/>
            <a:ext cx="8001000" cy="461665"/>
          </a:xfrm>
          <a:prstGeom prst="rect">
            <a:avLst/>
          </a:prstGeom>
          <a:solidFill>
            <a:schemeClr val="accent6">
              <a:lumMod val="75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>
                <a:latin typeface="Garamond" pitchFamily="18" charset="0"/>
              </a:rPr>
              <a:t>And the jury is not yet out!</a:t>
            </a:r>
            <a:endParaRPr lang="en-IN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ACB2-36DF-4868-99C9-5EE5888EFB6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621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Structure of the Presentation</vt:lpstr>
      <vt:lpstr>IP Laws &amp; Competition Law</vt:lpstr>
      <vt:lpstr> Two Opposing views</vt:lpstr>
      <vt:lpstr>Key Policy Challenges in India</vt:lpstr>
      <vt:lpstr>US  Guidelines (Anti Trust Safety Zone – the US )</vt:lpstr>
      <vt:lpstr>To Look into or Not? The US Approach</vt:lpstr>
      <vt:lpstr>EU Regulations  Block exemptions</vt:lpstr>
      <vt:lpstr>Competition Policy for IP Issues</vt:lpstr>
      <vt:lpstr>Thanks   Pradeep S Mehta E: psm@cuts.org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IPR And Competition Law</dc:title>
  <dc:creator>Admin</dc:creator>
  <cp:lastModifiedBy>Navneet Sharma</cp:lastModifiedBy>
  <cp:revision>47</cp:revision>
  <dcterms:created xsi:type="dcterms:W3CDTF">2012-04-12T17:24:42Z</dcterms:created>
  <dcterms:modified xsi:type="dcterms:W3CDTF">2012-04-13T12:50:25Z</dcterms:modified>
</cp:coreProperties>
</file>